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6"/>
  </p:notesMasterIdLst>
  <p:handoutMasterIdLst>
    <p:handoutMasterId r:id="rId27"/>
  </p:handoutMasterIdLst>
  <p:sldIdLst>
    <p:sldId id="257" r:id="rId2"/>
    <p:sldId id="365" r:id="rId3"/>
    <p:sldId id="366" r:id="rId4"/>
    <p:sldId id="258" r:id="rId5"/>
    <p:sldId id="364" r:id="rId6"/>
    <p:sldId id="308" r:id="rId7"/>
    <p:sldId id="360" r:id="rId8"/>
    <p:sldId id="361" r:id="rId9"/>
    <p:sldId id="362" r:id="rId10"/>
    <p:sldId id="363" r:id="rId11"/>
    <p:sldId id="374" r:id="rId12"/>
    <p:sldId id="260" r:id="rId13"/>
    <p:sldId id="372" r:id="rId14"/>
    <p:sldId id="276" r:id="rId15"/>
    <p:sldId id="375" r:id="rId16"/>
    <p:sldId id="369" r:id="rId17"/>
    <p:sldId id="376" r:id="rId18"/>
    <p:sldId id="268" r:id="rId19"/>
    <p:sldId id="281" r:id="rId20"/>
    <p:sldId id="287" r:id="rId21"/>
    <p:sldId id="289" r:id="rId22"/>
    <p:sldId id="310" r:id="rId23"/>
    <p:sldId id="351" r:id="rId24"/>
    <p:sldId id="359" r:id="rId25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C30"/>
    <a:srgbClr val="002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296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1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15" cy="4967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002" y="0"/>
            <a:ext cx="2890514" cy="4967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68E3B-2EBF-48A1-BD55-F05B7154B392}" type="datetimeFigureOut">
              <a:rPr lang="en-AU" smtClean="0"/>
              <a:t>6/03/2016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309"/>
            <a:ext cx="2890515" cy="496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002" y="9428309"/>
            <a:ext cx="2890514" cy="496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F8D76-6561-49F5-8C1F-6082662690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0464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15" cy="4967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002" y="0"/>
            <a:ext cx="2890514" cy="4967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B7CF5-F032-4326-8D44-F3CA050A1C9A}" type="datetimeFigureOut">
              <a:rPr lang="en-AU" smtClean="0"/>
              <a:t>6/03/2016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437" y="4714953"/>
            <a:ext cx="5336214" cy="44673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309"/>
            <a:ext cx="2890515" cy="496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002" y="9428309"/>
            <a:ext cx="2890514" cy="496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60B15-0022-4D6C-8DD4-0BFEA7D740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174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7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LS powerpoint GS-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7642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rgbClr val="C60C3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664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664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664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002664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02664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brain.net.au/" TargetMode="External"/><Relationship Id="rId2" Type="http://schemas.openxmlformats.org/officeDocument/2006/relationships/hyperlink" Target="http://www.bom.gov.au/watl/eto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conasch@lls.nsw.gov.au" TargetMode="External"/><Relationship Id="rId2" Type="http://schemas.openxmlformats.org/officeDocument/2006/relationships/hyperlink" Target="mailto:matthew.plunkett@lls.nsw.gov.a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LS powerpoint G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830" y="1718943"/>
            <a:ext cx="8302751" cy="3201399"/>
          </a:xfrm>
        </p:spPr>
        <p:txBody>
          <a:bodyPr>
            <a:normAutofit/>
          </a:bodyPr>
          <a:lstStyle/>
          <a:p>
            <a:pPr algn="ctr"/>
            <a:r>
              <a:rPr lang="en-AU" altLang="en-US" sz="4000" b="1" dirty="0" smtClean="0"/>
              <a:t>Irrigation System Efficiency – the Scott Wheatley Experience</a:t>
            </a:r>
            <a:br>
              <a:rPr lang="en-AU" altLang="en-US" sz="4000" b="1" dirty="0" smtClean="0"/>
            </a:br>
            <a:r>
              <a:rPr lang="en-AU" altLang="en-US" sz="4000" b="1" dirty="0" smtClean="0"/>
              <a:t/>
            </a:r>
            <a:br>
              <a:rPr lang="en-AU" altLang="en-US" sz="4000" b="1" dirty="0" smtClean="0"/>
            </a:br>
            <a:r>
              <a:rPr lang="en-AU" altLang="en-US" sz="2800" b="1" u="sng" dirty="0" smtClean="0">
                <a:solidFill>
                  <a:schemeClr val="tx1"/>
                </a:solidFill>
              </a:rPr>
              <a:t>Centre Pivot &amp; K Line Assessment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9277" y="5432612"/>
            <a:ext cx="755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Helvetica" pitchFamily="34" charset="0"/>
              </a:rPr>
              <a:t>Presented by Matthew Plunkett and Peter </a:t>
            </a:r>
            <a:r>
              <a:rPr lang="en-US" sz="2400" b="1" i="1" dirty="0" err="1" smtClean="0">
                <a:latin typeface="Helvetica" pitchFamily="34" charset="0"/>
              </a:rPr>
              <a:t>Conasch</a:t>
            </a:r>
            <a:endParaRPr lang="en-AU" sz="2400" b="1" i="1" dirty="0"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21" y="414331"/>
            <a:ext cx="2680611" cy="8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System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286251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b="1" dirty="0"/>
              <a:t>Step 4: Measuring </a:t>
            </a:r>
            <a:r>
              <a:rPr lang="en-AU" b="1" dirty="0" smtClean="0"/>
              <a:t>Distribution </a:t>
            </a:r>
            <a:r>
              <a:rPr lang="en-AU" b="1" dirty="0"/>
              <a:t>U</a:t>
            </a:r>
            <a:r>
              <a:rPr lang="en-AU" b="1" dirty="0" smtClean="0"/>
              <a:t>niformity </a:t>
            </a:r>
            <a:r>
              <a:rPr lang="en-AU" b="1" dirty="0"/>
              <a:t>(DU</a:t>
            </a:r>
            <a:r>
              <a:rPr lang="en-AU" b="1" dirty="0" smtClean="0"/>
              <a:t>) or Coefficient of Uniformity (Pivots only) </a:t>
            </a:r>
          </a:p>
          <a:p>
            <a:pPr marL="0" indent="0">
              <a:buNone/>
            </a:pPr>
            <a:endParaRPr lang="en-AU" b="1" dirty="0"/>
          </a:p>
          <a:p>
            <a:r>
              <a:rPr lang="en-AU" dirty="0"/>
              <a:t>When all the volumes have been converted to depths, the lowest 25% are selected. The average of the lowest 25% is divided by the MAR to give the DU figure.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105026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Results of the Centre Pivot Assessment</a:t>
            </a:r>
            <a:endParaRPr lang="en-A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2" y="956429"/>
            <a:ext cx="3603953" cy="508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13" y="956429"/>
            <a:ext cx="3596910" cy="506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9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43"/>
            <a:ext cx="7772400" cy="1470025"/>
          </a:xfrm>
        </p:spPr>
        <p:txBody>
          <a:bodyPr/>
          <a:lstStyle/>
          <a:p>
            <a:r>
              <a:rPr lang="en-AU" altLang="en-US" dirty="0" smtClean="0"/>
              <a:t>Results of the Centre Pivot Assessment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988" y="1586753"/>
            <a:ext cx="8256494" cy="4450976"/>
          </a:xfrm>
        </p:spPr>
        <p:txBody>
          <a:bodyPr>
            <a:normAutofit fontScale="92500" lnSpcReduction="10000"/>
          </a:bodyPr>
          <a:lstStyle/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System is over pressurised which = $$$$$$$$$ 55PSI (379kpa) 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>
                <a:solidFill>
                  <a:srgbClr val="003E7E"/>
                </a:solidFill>
                <a:latin typeface="Arial"/>
              </a:rPr>
              <a:t>Designed system capacity low (5.7mm)  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Pivot designed to do 24 PSI (170kpa)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Co-efficient of uniformity 69% (acceptable)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Weighted Average Applied (12 mm) – set at 20mm!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20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43"/>
            <a:ext cx="7772400" cy="1470025"/>
          </a:xfrm>
        </p:spPr>
        <p:txBody>
          <a:bodyPr/>
          <a:lstStyle/>
          <a:p>
            <a:r>
              <a:rPr lang="en-AU" altLang="en-US" dirty="0" smtClean="0"/>
              <a:t>Recommendations for the Centre Pivot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988" y="1586753"/>
            <a:ext cx="8256494" cy="4450976"/>
          </a:xfrm>
        </p:spPr>
        <p:txBody>
          <a:bodyPr>
            <a:normAutofit/>
          </a:bodyPr>
          <a:lstStyle/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</a:rPr>
              <a:t>Check </a:t>
            </a:r>
            <a:r>
              <a:rPr lang="en-AU" altLang="en-US" kern="0" dirty="0">
                <a:solidFill>
                  <a:srgbClr val="003E7E"/>
                </a:solidFill>
                <a:latin typeface="Arial"/>
              </a:rPr>
              <a:t>sprinkler heads and maintain nozzles 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>
                <a:solidFill>
                  <a:srgbClr val="003E7E"/>
                </a:solidFill>
                <a:latin typeface="Arial"/>
              </a:rPr>
              <a:t>Replace end gun to improve pivot </a:t>
            </a:r>
            <a:r>
              <a:rPr lang="en-AU" altLang="en-US" kern="0" dirty="0" smtClean="0">
                <a:solidFill>
                  <a:srgbClr val="003E7E"/>
                </a:solidFill>
                <a:latin typeface="Arial"/>
              </a:rPr>
              <a:t>performance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</a:rPr>
              <a:t>Monitor operating pressures</a:t>
            </a:r>
            <a:endParaRPr lang="en-AU" altLang="en-US" kern="0" dirty="0">
              <a:solidFill>
                <a:srgbClr val="003E7E"/>
              </a:solidFill>
              <a:latin typeface="Arial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Consider upgrading pumps and mainlines to increase system capacity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Recommend a level 2 pumping 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    energy efficiency audit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1" y="3819664"/>
            <a:ext cx="2214579" cy="22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6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0612" y="167155"/>
            <a:ext cx="7772400" cy="1470025"/>
          </a:xfrm>
        </p:spPr>
        <p:txBody>
          <a:bodyPr/>
          <a:lstStyle/>
          <a:p>
            <a:r>
              <a:rPr lang="en-AU" altLang="en-US" dirty="0"/>
              <a:t>Pressure costs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259" y="1637180"/>
            <a:ext cx="8686799" cy="1073782"/>
          </a:xfrm>
        </p:spPr>
        <p:txBody>
          <a:bodyPr>
            <a:normAutofit fontScale="92500"/>
          </a:bodyPr>
          <a:lstStyle/>
          <a:p>
            <a:pPr marL="742950" lvl="1" indent="-285750" algn="l" defTabSz="9144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AU" altLang="en-US" sz="2800" kern="0" dirty="0">
                <a:solidFill>
                  <a:srgbClr val="003E7E"/>
                </a:solidFill>
                <a:latin typeface="Arial"/>
              </a:rPr>
              <a:t>Pressure above regulator/sprinkler requirement little benefit &amp; ongoing energy cost. ($5- $10/ML/10 psi)</a:t>
            </a:r>
          </a:p>
        </p:txBody>
      </p:sp>
      <p:pic>
        <p:nvPicPr>
          <p:cNvPr id="4" name="Picture 2" descr="C:\Users\odonneda\Desktop\pivot over press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2573398"/>
            <a:ext cx="5439241" cy="414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6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Results of the K Line Assessment</a:t>
            </a:r>
            <a:endParaRPr lang="en-A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9" y="1478819"/>
            <a:ext cx="3236129" cy="457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33" y="1478819"/>
            <a:ext cx="2897025" cy="372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33" y="5205203"/>
            <a:ext cx="2897024" cy="85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19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43"/>
            <a:ext cx="7772400" cy="1470025"/>
          </a:xfrm>
        </p:spPr>
        <p:txBody>
          <a:bodyPr/>
          <a:lstStyle/>
          <a:p>
            <a:r>
              <a:rPr lang="en-AU" altLang="en-US" dirty="0"/>
              <a:t>Results of the K Line Assessment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988" y="1586753"/>
            <a:ext cx="8256494" cy="4450976"/>
          </a:xfrm>
        </p:spPr>
        <p:txBody>
          <a:bodyPr>
            <a:normAutofit/>
          </a:bodyPr>
          <a:lstStyle/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DU of 65% (acceptable)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endParaRPr lang="en-AU" altLang="en-US" kern="0" dirty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Scheduling Coefficient 1.5 (100% uniform is 1)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endParaRPr lang="en-AU" altLang="en-US" kern="0" dirty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Measure pressures at various locations  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999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43"/>
            <a:ext cx="7772400" cy="1470025"/>
          </a:xfrm>
        </p:spPr>
        <p:txBody>
          <a:bodyPr/>
          <a:lstStyle/>
          <a:p>
            <a:r>
              <a:rPr lang="en-AU" altLang="en-US" dirty="0" smtClean="0"/>
              <a:t>Recommendations for the K Line System 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988" y="1586753"/>
            <a:ext cx="8256494" cy="4450976"/>
          </a:xfrm>
        </p:spPr>
        <p:txBody>
          <a:bodyPr>
            <a:normAutofit/>
          </a:bodyPr>
          <a:lstStyle/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Ensure sprinkler spacing is consistent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Change lateral spacing from 15m to 12m to improve uniformity 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Undertake regular sprinkler maintenance </a:t>
            </a: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Recommend a level 2 pumping 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    energy efficiency audit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endParaRPr lang="en-A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28" y="3821458"/>
            <a:ext cx="2151113" cy="21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7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824" y="234390"/>
            <a:ext cx="7772400" cy="1470025"/>
          </a:xfrm>
        </p:spPr>
        <p:txBody>
          <a:bodyPr/>
          <a:lstStyle/>
          <a:p>
            <a:r>
              <a:rPr lang="en-AU" altLang="en-US" dirty="0" smtClean="0"/>
              <a:t>Practice Change – Scott’s Experience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753" y="1815353"/>
            <a:ext cx="8135471" cy="3823447"/>
          </a:xfrm>
        </p:spPr>
        <p:txBody>
          <a:bodyPr>
            <a:normAutofit lnSpcReduction="10000"/>
          </a:bodyPr>
          <a:lstStyle/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“We have looked at ways to alleviate the blocked nozzles by replacing the rusty bends.”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“We now only shift the k lines 12m in spacing, meaning 2 extra shifts but better coverage.”</a:t>
            </a:r>
          </a:p>
          <a:p>
            <a:pPr lvl="0" algn="l" defTabSz="914400" fontAlgn="base">
              <a:spcAft>
                <a:spcPct val="0"/>
              </a:spcAft>
              <a:buClr>
                <a:srgbClr val="E31937"/>
              </a:buClr>
            </a:pPr>
            <a:endParaRPr lang="en-AU" altLang="en-US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marL="342900" lvl="0" indent="-342900" algn="l" defTabSz="914400" fontAlgn="base"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“We are aware of the extra costs around peak time (pumping) and avoid it if possible.”</a:t>
            </a:r>
            <a:endParaRPr lang="en-AU" altLang="en-US" kern="0" dirty="0">
              <a:solidFill>
                <a:srgbClr val="003E7E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0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AU" altLang="en-US" dirty="0"/>
              <a:t>System </a:t>
            </a:r>
            <a:r>
              <a:rPr lang="en-AU" altLang="en-US" dirty="0" smtClean="0"/>
              <a:t>Capacity for Centre Pivots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541" y="3886199"/>
            <a:ext cx="8243047" cy="2070847"/>
          </a:xfrm>
        </p:spPr>
        <p:txBody>
          <a:bodyPr>
            <a:normAutofit fontScale="85000" lnSpcReduction="10000"/>
          </a:bodyPr>
          <a:lstStyle/>
          <a:p>
            <a:pPr marL="742950" lvl="1" indent="-285750" defTabSz="914400" fontAlgn="base">
              <a:lnSpc>
                <a:spcPct val="90000"/>
              </a:lnSpc>
              <a:spcAft>
                <a:spcPct val="0"/>
              </a:spcAft>
            </a:pPr>
            <a:r>
              <a:rPr lang="en-AU" altLang="en-US" sz="2800" kern="0" dirty="0">
                <a:solidFill>
                  <a:srgbClr val="003E7E"/>
                </a:solidFill>
                <a:latin typeface="Arial"/>
              </a:rPr>
              <a:t>Expressed in </a:t>
            </a:r>
            <a:r>
              <a:rPr lang="en-AU" altLang="en-US" sz="2800" b="1" kern="0" dirty="0" smtClean="0">
                <a:solidFill>
                  <a:srgbClr val="003E7E"/>
                </a:solidFill>
                <a:latin typeface="Arial"/>
              </a:rPr>
              <a:t>mm/day </a:t>
            </a:r>
          </a:p>
          <a:p>
            <a:pPr marL="742950" lvl="1" indent="-285750" defTabSz="914400" fontAlgn="base">
              <a:lnSpc>
                <a:spcPct val="90000"/>
              </a:lnSpc>
              <a:spcAft>
                <a:spcPct val="0"/>
              </a:spcAft>
            </a:pPr>
            <a:r>
              <a:rPr lang="en-AU" altLang="en-US" sz="2800" kern="0" dirty="0" smtClean="0">
                <a:solidFill>
                  <a:srgbClr val="003E7E"/>
                </a:solidFill>
                <a:latin typeface="Arial"/>
              </a:rPr>
              <a:t>not </a:t>
            </a:r>
            <a:r>
              <a:rPr lang="en-AU" altLang="en-US" sz="2800" kern="0" dirty="0">
                <a:solidFill>
                  <a:srgbClr val="003E7E"/>
                </a:solidFill>
                <a:latin typeface="Arial"/>
              </a:rPr>
              <a:t>mm applied per </a:t>
            </a:r>
            <a:r>
              <a:rPr lang="en-AU" altLang="en-US" sz="2800" kern="0" dirty="0" smtClean="0">
                <a:solidFill>
                  <a:srgbClr val="003E7E"/>
                </a:solidFill>
                <a:latin typeface="Arial"/>
              </a:rPr>
              <a:t>pass (mm</a:t>
            </a:r>
            <a:r>
              <a:rPr lang="en-AU" altLang="en-US" sz="2800" kern="0" dirty="0">
                <a:solidFill>
                  <a:srgbClr val="003E7E"/>
                </a:solidFill>
                <a:latin typeface="Arial"/>
              </a:rPr>
              <a:t>)</a:t>
            </a:r>
          </a:p>
          <a:p>
            <a:pPr marL="742950" lvl="1" indent="-285750" defTabSz="914400" fontAlgn="base">
              <a:lnSpc>
                <a:spcPct val="90000"/>
              </a:lnSpc>
              <a:spcAft>
                <a:spcPct val="0"/>
              </a:spcAft>
            </a:pPr>
            <a:endParaRPr lang="en-AU" altLang="en-US" sz="2800" kern="0" dirty="0">
              <a:solidFill>
                <a:srgbClr val="003E7E"/>
              </a:solidFill>
              <a:latin typeface="Arial"/>
            </a:endParaRPr>
          </a:p>
          <a:p>
            <a:pPr marL="742950" lvl="1" indent="-285750" defTabSz="914400" fontAlgn="base">
              <a:lnSpc>
                <a:spcPct val="90000"/>
              </a:lnSpc>
              <a:spcAft>
                <a:spcPct val="0"/>
              </a:spcAft>
            </a:pPr>
            <a:r>
              <a:rPr lang="en-AU" altLang="en-US" sz="2800" i="1" kern="0" dirty="0">
                <a:solidFill>
                  <a:srgbClr val="003E7E"/>
                </a:solidFill>
                <a:latin typeface="Arial"/>
              </a:rPr>
              <a:t>Assumes irrigator is operating 24 hrs per day, </a:t>
            </a:r>
            <a:endParaRPr lang="en-AU" altLang="en-US" sz="2800" i="1" kern="0" dirty="0" smtClean="0">
              <a:solidFill>
                <a:srgbClr val="003E7E"/>
              </a:solidFill>
              <a:latin typeface="Arial"/>
            </a:endParaRPr>
          </a:p>
          <a:p>
            <a:pPr marL="742950" lvl="1" indent="-285750" defTabSz="914400" fontAlgn="base">
              <a:lnSpc>
                <a:spcPct val="90000"/>
              </a:lnSpc>
              <a:spcAft>
                <a:spcPct val="0"/>
              </a:spcAft>
            </a:pPr>
            <a:r>
              <a:rPr lang="en-AU" altLang="en-US" sz="2800" i="1" kern="0" dirty="0" smtClean="0">
                <a:solidFill>
                  <a:srgbClr val="003E7E"/>
                </a:solidFill>
                <a:latin typeface="Arial"/>
              </a:rPr>
              <a:t>7 </a:t>
            </a:r>
            <a:r>
              <a:rPr lang="en-AU" altLang="en-US" sz="2800" i="1" kern="0" dirty="0">
                <a:solidFill>
                  <a:srgbClr val="003E7E"/>
                </a:solidFill>
                <a:latin typeface="Arial"/>
              </a:rPr>
              <a:t>days a week, with no water losses (100% efficient)</a:t>
            </a:r>
          </a:p>
        </p:txBody>
      </p:sp>
      <p:sp>
        <p:nvSpPr>
          <p:cNvPr id="4" name="Rectangle 3"/>
          <p:cNvSpPr/>
          <p:nvPr/>
        </p:nvSpPr>
        <p:spPr>
          <a:xfrm>
            <a:off x="847166" y="1622629"/>
            <a:ext cx="7611034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AU" altLang="en-US" sz="3200" dirty="0">
                <a:solidFill>
                  <a:srgbClr val="003399"/>
                </a:solidFill>
                <a:cs typeface="Times New Roman" pitchFamily="18" charset="0"/>
              </a:rPr>
              <a:t>The system capacity is the </a:t>
            </a:r>
            <a:r>
              <a:rPr lang="en-AU" altLang="en-US" sz="3200" b="1" dirty="0">
                <a:solidFill>
                  <a:srgbClr val="003399"/>
                </a:solidFill>
                <a:cs typeface="Times New Roman" pitchFamily="18" charset="0"/>
              </a:rPr>
              <a:t>maximum</a:t>
            </a:r>
            <a:r>
              <a:rPr lang="en-AU" altLang="en-US" sz="3200" dirty="0">
                <a:solidFill>
                  <a:srgbClr val="003399"/>
                </a:solidFill>
                <a:cs typeface="Times New Roman" pitchFamily="18" charset="0"/>
              </a:rPr>
              <a:t> possible </a:t>
            </a:r>
            <a:r>
              <a:rPr lang="en-AU" altLang="en-US" sz="3200" b="1" dirty="0">
                <a:solidFill>
                  <a:srgbClr val="003399"/>
                </a:solidFill>
                <a:cs typeface="Times New Roman" pitchFamily="18" charset="0"/>
              </a:rPr>
              <a:t>rate</a:t>
            </a:r>
            <a:r>
              <a:rPr lang="en-AU" altLang="en-US" sz="3200" dirty="0">
                <a:solidFill>
                  <a:srgbClr val="003399"/>
                </a:solidFill>
                <a:cs typeface="Times New Roman" pitchFamily="18" charset="0"/>
              </a:rPr>
              <a:t> at which the machine can apply water to the irrigated field</a:t>
            </a:r>
            <a:r>
              <a:rPr lang="en-AU" altLang="en-US" sz="3200" dirty="0">
                <a:solidFill>
                  <a:srgbClr val="003399"/>
                </a:solidFill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10563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Irrigation Assessment Outcomes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Undertook two case study assessments</a:t>
            </a:r>
          </a:p>
          <a:p>
            <a:pPr lvl="1"/>
            <a:r>
              <a:rPr lang="en-AU" dirty="0" smtClean="0"/>
              <a:t>Compare irrigation efficiencies</a:t>
            </a:r>
          </a:p>
          <a:p>
            <a:pPr lvl="1"/>
            <a:r>
              <a:rPr lang="en-AU" dirty="0" smtClean="0"/>
              <a:t>Look for improvements</a:t>
            </a:r>
          </a:p>
          <a:p>
            <a:pPr lvl="1"/>
            <a:r>
              <a:rPr lang="en-AU" dirty="0" smtClean="0"/>
              <a:t>Identify scope to improve pumping energy efficiency</a:t>
            </a:r>
          </a:p>
          <a:p>
            <a:pPr lvl="1"/>
            <a:r>
              <a:rPr lang="en-AU" dirty="0" smtClean="0"/>
              <a:t>Centre Pivot and K-Line systems selected</a:t>
            </a:r>
          </a:p>
          <a:p>
            <a:pPr marL="457200" lvl="1" indent="0">
              <a:buNone/>
            </a:pPr>
            <a:endParaRPr lang="en-AU" dirty="0"/>
          </a:p>
          <a:p>
            <a:pPr lvl="0"/>
            <a:r>
              <a:rPr lang="en-AU" dirty="0" smtClean="0"/>
              <a:t>Build on previous work conducted by NSW DPI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58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Determining crop water requirement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  <a:defRPr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Long term average evaporation data for region (BOM)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  <a:defRPr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Calculate crop water requirement from evaporation data and &amp; a calibration value specific to your crop referred to as “Crop co-efficient</a:t>
            </a:r>
            <a:r>
              <a:rPr lang="en-AU" altLang="en-US" kern="0" dirty="0" smtClean="0">
                <a:solidFill>
                  <a:srgbClr val="003E7E"/>
                </a:solidFill>
                <a:latin typeface="Arial"/>
                <a:cs typeface="+mn-cs"/>
              </a:rPr>
              <a:t>”</a:t>
            </a:r>
            <a:endParaRPr lang="en-AU" altLang="en-US" kern="0" dirty="0">
              <a:solidFill>
                <a:srgbClr val="003E7E"/>
              </a:solidFill>
              <a:latin typeface="Arial"/>
              <a:cs typeface="+mn-cs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  <a:defRPr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Refer to the  month of greatest water use for the crop under consideration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  <a:defRPr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If more than one crop, use the highest water use </a:t>
            </a:r>
          </a:p>
        </p:txBody>
      </p:sp>
    </p:spTree>
    <p:extLst>
      <p:ext uri="{BB962C8B-B14F-4D97-AF65-F5344CB8AC3E}">
        <p14:creationId xmlns:p14="http://schemas.microsoft.com/office/powerpoint/2010/main" val="9444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Ideal System </a:t>
            </a:r>
            <a:r>
              <a:rPr lang="en-AU" altLang="en-US" dirty="0" smtClean="0"/>
              <a:t>Capacity (example only)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4886"/>
            <a:ext cx="8229600" cy="4591278"/>
          </a:xfrm>
        </p:spPr>
        <p:txBody>
          <a:bodyPr>
            <a:normAutofit fontScale="92500" lnSpcReduction="10000"/>
          </a:bodyPr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None/>
            </a:pP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January Point Potential evaporation  is </a:t>
            </a: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230 mm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January has 31 days, so 230 </a:t>
            </a:r>
            <a:r>
              <a:rPr lang="en-US" altLang="en-US" sz="2400" kern="0" dirty="0">
                <a:solidFill>
                  <a:srgbClr val="003E7E"/>
                </a:solidFill>
                <a:latin typeface="Arial"/>
                <a:cs typeface="Arial" charset="0"/>
              </a:rPr>
              <a:t>÷ 31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 = </a:t>
            </a: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 7.4 </a:t>
            </a:r>
            <a:r>
              <a:rPr lang="en-AU" altLang="en-US" sz="2400" b="1" kern="0" dirty="0" smtClean="0">
                <a:solidFill>
                  <a:srgbClr val="003E7E"/>
                </a:solidFill>
                <a:latin typeface="Arial"/>
                <a:cs typeface="+mn-cs"/>
              </a:rPr>
              <a:t>mm/day</a:t>
            </a:r>
            <a:endParaRPr lang="en-AU" altLang="en-US" kern="0" dirty="0">
              <a:solidFill>
                <a:srgbClr val="003E7E"/>
              </a:solidFill>
              <a:latin typeface="Arial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Convert to your crop’s water use: multiply by crop coefficient (Kc) </a:t>
            </a:r>
            <a:r>
              <a:rPr lang="en-AU" altLang="en-US" sz="2400" kern="0" dirty="0" err="1">
                <a:solidFill>
                  <a:srgbClr val="003E7E"/>
                </a:solidFill>
                <a:latin typeface="Arial"/>
                <a:cs typeface="+mn-cs"/>
              </a:rPr>
              <a:t>Eg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. for </a:t>
            </a: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lucerne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, Jan Kc is 0.95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Peak average </a:t>
            </a:r>
            <a:r>
              <a:rPr lang="en-AU" altLang="en-US" sz="2400" kern="0" dirty="0" err="1">
                <a:solidFill>
                  <a:srgbClr val="003E7E"/>
                </a:solidFill>
                <a:latin typeface="Arial"/>
                <a:cs typeface="+mn-cs"/>
              </a:rPr>
              <a:t>ETc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 = 7.4 x 0.95 = </a:t>
            </a: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 </a:t>
            </a:r>
            <a:endParaRPr lang="en-AU" altLang="en-US" sz="2400" b="1" kern="0" dirty="0" smtClean="0">
              <a:solidFill>
                <a:srgbClr val="003E7E"/>
              </a:solidFill>
              <a:latin typeface="Arial"/>
              <a:cs typeface="+mn-cs"/>
            </a:endParaRPr>
          </a:p>
          <a:p>
            <a:pPr marL="0" lvl="0" indent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None/>
            </a:pP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 </a:t>
            </a:r>
            <a:r>
              <a:rPr lang="en-AU" altLang="en-US" sz="2400" b="1" kern="0" dirty="0" smtClean="0">
                <a:solidFill>
                  <a:srgbClr val="003E7E"/>
                </a:solidFill>
                <a:latin typeface="Arial"/>
                <a:cs typeface="+mn-cs"/>
              </a:rPr>
              <a:t>    7.0 </a:t>
            </a: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mm/day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 – </a:t>
            </a: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Design System </a:t>
            </a:r>
            <a:r>
              <a:rPr lang="en-AU" altLang="en-US" sz="2400" b="1" kern="0" dirty="0" smtClean="0">
                <a:solidFill>
                  <a:srgbClr val="003E7E"/>
                </a:solidFill>
                <a:latin typeface="Arial"/>
                <a:cs typeface="+mn-cs"/>
              </a:rPr>
              <a:t>Capacity (DSC)</a:t>
            </a:r>
            <a:endParaRPr lang="en-AU" altLang="en-US" sz="2400" kern="0" dirty="0">
              <a:solidFill>
                <a:srgbClr val="003E7E"/>
              </a:solidFill>
              <a:latin typeface="Arial"/>
              <a:cs typeface="+mn-cs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b="1" i="1" kern="0" dirty="0">
                <a:solidFill>
                  <a:srgbClr val="003E7E"/>
                </a:solidFill>
                <a:latin typeface="Arial"/>
                <a:cs typeface="+mn-cs"/>
              </a:rPr>
              <a:t>Managed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 </a:t>
            </a: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System Capacity </a:t>
            </a:r>
            <a:r>
              <a:rPr lang="en-AU" altLang="en-US" sz="2400" b="1" kern="0" dirty="0" smtClean="0">
                <a:solidFill>
                  <a:srgbClr val="003E7E"/>
                </a:solidFill>
                <a:latin typeface="Arial"/>
                <a:cs typeface="+mn-cs"/>
              </a:rPr>
              <a:t>(MSC)</a:t>
            </a:r>
            <a:r>
              <a:rPr lang="en-AU" altLang="en-US" sz="2400" kern="0" dirty="0" smtClean="0">
                <a:solidFill>
                  <a:srgbClr val="003E7E"/>
                </a:solidFill>
                <a:latin typeface="Arial"/>
                <a:cs typeface="+mn-cs"/>
              </a:rPr>
              <a:t>– 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uprate by the management issues: </a:t>
            </a:r>
          </a:p>
          <a:p>
            <a:pPr lvl="1" defTabSz="914400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AU" altLang="en-US" kern="0" dirty="0">
                <a:solidFill>
                  <a:srgbClr val="003E7E"/>
                </a:solidFill>
                <a:latin typeface="Arial"/>
              </a:rPr>
              <a:t>PUR 71% (0.71), Application Eff </a:t>
            </a:r>
            <a:r>
              <a:rPr lang="en-AU" altLang="en-US" kern="0" dirty="0" smtClean="0">
                <a:solidFill>
                  <a:srgbClr val="003E7E"/>
                </a:solidFill>
                <a:latin typeface="Arial"/>
              </a:rPr>
              <a:t>(</a:t>
            </a:r>
            <a:r>
              <a:rPr lang="en-AU" altLang="en-US" kern="0" dirty="0" err="1" smtClean="0">
                <a:solidFill>
                  <a:srgbClr val="003E7E"/>
                </a:solidFill>
                <a:latin typeface="Arial"/>
              </a:rPr>
              <a:t>Ea</a:t>
            </a:r>
            <a:r>
              <a:rPr lang="en-AU" altLang="en-US" kern="0" dirty="0" smtClean="0">
                <a:solidFill>
                  <a:srgbClr val="003E7E"/>
                </a:solidFill>
                <a:latin typeface="Arial"/>
              </a:rPr>
              <a:t>) 0.95</a:t>
            </a:r>
            <a:endParaRPr lang="en-AU" altLang="en-US" sz="2400" b="1" kern="0" dirty="0">
              <a:solidFill>
                <a:srgbClr val="003E7E"/>
              </a:solidFill>
              <a:latin typeface="Arial"/>
              <a:cs typeface="+mn-cs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b="1" kern="0" dirty="0">
                <a:solidFill>
                  <a:srgbClr val="003E7E"/>
                </a:solidFill>
                <a:latin typeface="Arial"/>
                <a:cs typeface="+mn-cs"/>
              </a:rPr>
              <a:t>Managed System Capacity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  <a:cs typeface="+mn-cs"/>
              </a:rPr>
              <a:t> is </a:t>
            </a:r>
            <a:r>
              <a:rPr lang="en-AU" altLang="en-US" sz="2400" kern="0" dirty="0" smtClean="0">
                <a:solidFill>
                  <a:srgbClr val="003E7E"/>
                </a:solidFill>
                <a:latin typeface="Arial"/>
                <a:cs typeface="+mn-cs"/>
              </a:rPr>
              <a:t>7.0(DSC) </a:t>
            </a:r>
            <a:r>
              <a:rPr lang="en-US" altLang="en-US" sz="2400" kern="0" dirty="0">
                <a:solidFill>
                  <a:srgbClr val="003E7E"/>
                </a:solidFill>
                <a:latin typeface="Arial"/>
                <a:cs typeface="Arial" charset="0"/>
              </a:rPr>
              <a:t>÷ </a:t>
            </a:r>
            <a:r>
              <a:rPr lang="en-US" altLang="en-US" sz="2400" kern="0" dirty="0" smtClean="0">
                <a:solidFill>
                  <a:srgbClr val="003E7E"/>
                </a:solidFill>
                <a:latin typeface="Arial"/>
                <a:cs typeface="Arial" charset="0"/>
              </a:rPr>
              <a:t>0.71(PUR) </a:t>
            </a:r>
            <a:r>
              <a:rPr lang="en-US" altLang="en-US" sz="2400" kern="0" dirty="0">
                <a:solidFill>
                  <a:srgbClr val="003E7E"/>
                </a:solidFill>
                <a:latin typeface="Arial"/>
                <a:cs typeface="Arial" charset="0"/>
              </a:rPr>
              <a:t>÷ </a:t>
            </a:r>
            <a:r>
              <a:rPr lang="en-US" altLang="en-US" sz="2400" kern="0" dirty="0" smtClean="0">
                <a:solidFill>
                  <a:srgbClr val="003E7E"/>
                </a:solidFill>
                <a:latin typeface="Arial"/>
                <a:cs typeface="Arial" charset="0"/>
              </a:rPr>
              <a:t>0.95(</a:t>
            </a:r>
            <a:r>
              <a:rPr lang="en-US" altLang="en-US" sz="2400" kern="0" dirty="0" err="1" smtClean="0">
                <a:solidFill>
                  <a:srgbClr val="003E7E"/>
                </a:solidFill>
                <a:latin typeface="Arial"/>
                <a:cs typeface="Arial" charset="0"/>
              </a:rPr>
              <a:t>Ea</a:t>
            </a:r>
            <a:r>
              <a:rPr lang="en-US" altLang="en-US" sz="2400" kern="0" dirty="0" smtClean="0">
                <a:solidFill>
                  <a:srgbClr val="003E7E"/>
                </a:solidFill>
                <a:latin typeface="Arial"/>
                <a:cs typeface="Arial" charset="0"/>
              </a:rPr>
              <a:t>)=  </a:t>
            </a:r>
            <a:r>
              <a:rPr lang="en-US" altLang="en-US" sz="2400" b="1" kern="0" dirty="0" smtClean="0">
                <a:solidFill>
                  <a:srgbClr val="003E7E"/>
                </a:solidFill>
                <a:latin typeface="Arial"/>
                <a:cs typeface="Arial" charset="0"/>
              </a:rPr>
              <a:t>10.4 mm/d</a:t>
            </a:r>
            <a:endParaRPr lang="en-US" altLang="en-US" sz="1400" b="1" kern="0" dirty="0" smtClean="0">
              <a:solidFill>
                <a:srgbClr val="003E7E"/>
              </a:solidFill>
              <a:latin typeface="Arial"/>
              <a:cs typeface="Arial" charset="0"/>
            </a:endParaRPr>
          </a:p>
          <a:p>
            <a:pPr marL="0" indent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None/>
            </a:pPr>
            <a:endParaRPr lang="en-US" altLang="en-US" sz="1400" b="1" kern="0" dirty="0">
              <a:solidFill>
                <a:srgbClr val="003E7E"/>
              </a:solidFill>
              <a:latin typeface="Arial"/>
              <a:cs typeface="Arial" charset="0"/>
            </a:endParaRPr>
          </a:p>
          <a:p>
            <a:pPr marL="0" indent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None/>
            </a:pPr>
            <a:r>
              <a:rPr lang="en-US" altLang="en-US" sz="1400" b="1" kern="0" dirty="0" smtClean="0">
                <a:solidFill>
                  <a:srgbClr val="003E7E"/>
                </a:solidFill>
                <a:latin typeface="Arial"/>
                <a:cs typeface="Arial" charset="0"/>
              </a:rPr>
              <a:t>Kc: </a:t>
            </a:r>
            <a:r>
              <a:rPr lang="en-AU" sz="1400" dirty="0"/>
              <a:t>Crop coefficients </a:t>
            </a:r>
            <a:r>
              <a:rPr lang="en-AU" sz="1400" dirty="0" smtClean="0"/>
              <a:t>is a factor to predict </a:t>
            </a:r>
            <a:r>
              <a:rPr lang="en-AU" sz="1400" dirty="0"/>
              <a:t>evapotranspiration (ET</a:t>
            </a:r>
            <a:r>
              <a:rPr lang="en-AU" sz="1400" dirty="0" smtClean="0"/>
              <a:t>) in different crops. </a:t>
            </a:r>
          </a:p>
          <a:p>
            <a:pPr marL="0" indent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None/>
            </a:pPr>
            <a:r>
              <a:rPr lang="en-AU" sz="1400" b="1" dirty="0" smtClean="0"/>
              <a:t>DSC:</a:t>
            </a:r>
            <a:r>
              <a:rPr lang="en-AU" sz="1400" dirty="0" smtClean="0"/>
              <a:t> Design system capacity is the maximum possible depth of water the irrigation system is capable of supplying to a given area in a given time</a:t>
            </a:r>
          </a:p>
          <a:p>
            <a:pPr marL="0" indent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None/>
            </a:pPr>
            <a:r>
              <a:rPr lang="en-AU" altLang="en-US" sz="1400" b="1" kern="0" dirty="0" smtClean="0">
                <a:solidFill>
                  <a:srgbClr val="003E7E"/>
                </a:solidFill>
                <a:latin typeface="Arial"/>
                <a:cs typeface="Arial" charset="0"/>
              </a:rPr>
              <a:t>PUR: </a:t>
            </a:r>
            <a:r>
              <a:rPr lang="en-AU" altLang="en-US" sz="1400" kern="0" dirty="0" smtClean="0">
                <a:solidFill>
                  <a:srgbClr val="003E7E"/>
                </a:solidFill>
                <a:latin typeface="Arial"/>
                <a:cs typeface="Arial" charset="0"/>
              </a:rPr>
              <a:t>Pump running time in a seven day period, during peak time (expressed as a decimal)</a:t>
            </a:r>
            <a:endParaRPr lang="en-US" altLang="en-US" sz="1400" kern="0" dirty="0">
              <a:solidFill>
                <a:srgbClr val="003E7E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Common issues affecting performance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08860"/>
          </a:xfrm>
        </p:spPr>
        <p:txBody>
          <a:bodyPr/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Poor system design and component selection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Sub-standard installation or assembly  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Lack of commissioning of the system prior to hand over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kern="0" dirty="0">
                <a:solidFill>
                  <a:srgbClr val="003E7E"/>
                </a:solidFill>
                <a:latin typeface="Arial"/>
                <a:cs typeface="+mn-cs"/>
              </a:rPr>
              <a:t>Inadequate operation or maintenance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7" y="3909061"/>
            <a:ext cx="5156517" cy="2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52" y="3909061"/>
            <a:ext cx="3418749" cy="256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3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882"/>
            <a:ext cx="7772400" cy="1470025"/>
          </a:xfrm>
        </p:spPr>
        <p:txBody>
          <a:bodyPr/>
          <a:lstStyle/>
          <a:p>
            <a:r>
              <a:rPr lang="en-AU" dirty="0" smtClean="0"/>
              <a:t>Irrigation scheduling resources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71" y="2449286"/>
            <a:ext cx="8196943" cy="2013857"/>
          </a:xfrm>
        </p:spPr>
        <p:txBody>
          <a:bodyPr/>
          <a:lstStyle/>
          <a:p>
            <a:r>
              <a:rPr lang="en-AU" dirty="0" smtClean="0">
                <a:hlinkClick r:id="rId2"/>
              </a:rPr>
              <a:t>Bureau of Meteorology (BOM)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err="1" smtClean="0">
                <a:hlinkClick r:id="rId3"/>
              </a:rPr>
              <a:t>Greenbrain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29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9"/>
            <a:ext cx="7772400" cy="1470025"/>
          </a:xfrm>
        </p:spPr>
        <p:txBody>
          <a:bodyPr/>
          <a:lstStyle/>
          <a:p>
            <a:r>
              <a:rPr lang="en-AU" dirty="0" smtClean="0"/>
              <a:t>THANK YOU!!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83227"/>
            <a:ext cx="8044543" cy="3962401"/>
          </a:xfrm>
        </p:spPr>
        <p:txBody>
          <a:bodyPr/>
          <a:lstStyle/>
          <a:p>
            <a:pPr algn="l"/>
            <a:r>
              <a:rPr lang="en-AU" dirty="0" smtClean="0"/>
              <a:t>Matthew Plunkett </a:t>
            </a:r>
          </a:p>
          <a:p>
            <a:pPr algn="l"/>
            <a:r>
              <a:rPr lang="en-AU" dirty="0" smtClean="0"/>
              <a:t>0428 978 390</a:t>
            </a:r>
          </a:p>
          <a:p>
            <a:pPr algn="l"/>
            <a:r>
              <a:rPr lang="en-AU" dirty="0" smtClean="0">
                <a:hlinkClick r:id="rId2"/>
              </a:rPr>
              <a:t>matthew.plunkett@lls.nsw.gov.au</a:t>
            </a:r>
            <a:endParaRPr lang="en-AU" dirty="0" smtClean="0"/>
          </a:p>
          <a:p>
            <a:pPr algn="l"/>
            <a:endParaRPr lang="en-AU" dirty="0"/>
          </a:p>
          <a:p>
            <a:pPr algn="l"/>
            <a:r>
              <a:rPr lang="en-AU" dirty="0" smtClean="0"/>
              <a:t>Peter </a:t>
            </a:r>
            <a:r>
              <a:rPr lang="en-AU" dirty="0" err="1" smtClean="0"/>
              <a:t>Conasch</a:t>
            </a:r>
            <a:endParaRPr lang="en-AU" dirty="0" smtClean="0"/>
          </a:p>
          <a:p>
            <a:pPr algn="l"/>
            <a:r>
              <a:rPr lang="en-AU" dirty="0" smtClean="0"/>
              <a:t>0427 741 956</a:t>
            </a:r>
          </a:p>
          <a:p>
            <a:pPr algn="l"/>
            <a:r>
              <a:rPr lang="en-AU">
                <a:hlinkClick r:id="rId3"/>
              </a:rPr>
              <a:t>p</a:t>
            </a:r>
            <a:r>
              <a:rPr lang="en-AU" smtClean="0">
                <a:hlinkClick r:id="rId3"/>
              </a:rPr>
              <a:t>eter.conasch@lls.nsw.gov.au</a:t>
            </a:r>
            <a:endParaRPr lang="en-AU" smtClean="0"/>
          </a:p>
          <a:p>
            <a:pPr algn="l"/>
            <a:endParaRPr lang="en-AU" dirty="0" smtClean="0"/>
          </a:p>
          <a:p>
            <a:pPr algn="l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66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Scott’s Irrigation System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29" y="1600200"/>
            <a:ext cx="5012542" cy="4525963"/>
          </a:xfrm>
        </p:spPr>
      </p:pic>
    </p:spTree>
    <p:extLst>
      <p:ext uri="{BB962C8B-B14F-4D97-AF65-F5344CB8AC3E}">
        <p14:creationId xmlns:p14="http://schemas.microsoft.com/office/powerpoint/2010/main" val="24170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Concept of CP irrigation systems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1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AU" altLang="en-US" dirty="0"/>
              <a:t>About 1/10 labour of surface irrigation, 1/2 of LM</a:t>
            </a:r>
          </a:p>
          <a:p>
            <a:pPr>
              <a:lnSpc>
                <a:spcPct val="90000"/>
              </a:lnSpc>
            </a:pPr>
            <a:r>
              <a:rPr lang="en-AU" altLang="en-US" dirty="0"/>
              <a:t>Dry ground is usually directly in front of machine</a:t>
            </a:r>
          </a:p>
          <a:p>
            <a:pPr>
              <a:lnSpc>
                <a:spcPct val="90000"/>
              </a:lnSpc>
            </a:pPr>
            <a:r>
              <a:rPr lang="en-AU" altLang="en-US" dirty="0"/>
              <a:t>Low pressure operation </a:t>
            </a:r>
          </a:p>
          <a:p>
            <a:pPr>
              <a:lnSpc>
                <a:spcPct val="90000"/>
              </a:lnSpc>
            </a:pPr>
            <a:r>
              <a:rPr lang="en-AU" altLang="en-US" dirty="0"/>
              <a:t>Sprinkler output increases as progress from pivot centre </a:t>
            </a:r>
          </a:p>
          <a:p>
            <a:pPr>
              <a:lnSpc>
                <a:spcPct val="90000"/>
              </a:lnSpc>
            </a:pPr>
            <a:r>
              <a:rPr lang="en-AU" altLang="en-US" dirty="0"/>
              <a:t>End guns increase irrigable area at little extra cost</a:t>
            </a:r>
          </a:p>
          <a:p>
            <a:endParaRPr lang="en-US" dirty="0"/>
          </a:p>
        </p:txBody>
      </p:sp>
      <p:pic>
        <p:nvPicPr>
          <p:cNvPr id="6" name="Picture 4" descr="pivotand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6338"/>
            <a:ext cx="44640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pivotand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42481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7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5"/>
            <a:ext cx="7772400" cy="1193888"/>
          </a:xfrm>
        </p:spPr>
        <p:txBody>
          <a:bodyPr/>
          <a:lstStyle/>
          <a:p>
            <a:r>
              <a:rPr lang="en-AU" dirty="0" smtClean="0"/>
              <a:t>Concept of K-Line Systems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538384" y="1486968"/>
            <a:ext cx="42728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fontAlgn="base">
              <a:spcBef>
                <a:spcPct val="50000"/>
              </a:spcBef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 smtClean="0">
                <a:solidFill>
                  <a:srgbClr val="003E7E"/>
                </a:solidFill>
                <a:latin typeface="Arial"/>
              </a:rPr>
              <a:t>Low to medium pressure systems</a:t>
            </a:r>
          </a:p>
          <a:p>
            <a:pPr marL="342900" lvl="0" indent="-342900" defTabSz="914400" fontAlgn="base">
              <a:spcBef>
                <a:spcPct val="50000"/>
              </a:spcBef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 smtClean="0">
                <a:solidFill>
                  <a:srgbClr val="003E7E"/>
                </a:solidFill>
                <a:latin typeface="Arial"/>
              </a:rPr>
              <a:t>Portable and adaptive to landscape and use</a:t>
            </a:r>
          </a:p>
          <a:p>
            <a:pPr marL="342900" lvl="0" indent="-342900" defTabSz="914400" fontAlgn="base">
              <a:spcBef>
                <a:spcPct val="50000"/>
              </a:spcBef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 smtClean="0">
                <a:solidFill>
                  <a:srgbClr val="003E7E"/>
                </a:solidFill>
                <a:latin typeface="Arial"/>
              </a:rPr>
              <a:t>Labour intensive systems</a:t>
            </a:r>
          </a:p>
          <a:p>
            <a:pPr marL="342900" lvl="0" indent="-342900" defTabSz="914400" fontAlgn="base">
              <a:spcBef>
                <a:spcPct val="50000"/>
              </a:spcBef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 smtClean="0">
                <a:solidFill>
                  <a:srgbClr val="003E7E"/>
                </a:solidFill>
                <a:latin typeface="Arial"/>
              </a:rPr>
              <a:t>Can be highly inefficient </a:t>
            </a:r>
            <a:r>
              <a:rPr lang="en-AU" altLang="en-US" sz="2400" kern="0" dirty="0" err="1" smtClean="0">
                <a:solidFill>
                  <a:srgbClr val="003E7E"/>
                </a:solidFill>
                <a:latin typeface="Arial"/>
              </a:rPr>
              <a:t>ie</a:t>
            </a:r>
            <a:r>
              <a:rPr lang="en-AU" altLang="en-US" sz="2400" kern="0" dirty="0" smtClean="0">
                <a:solidFill>
                  <a:srgbClr val="003E7E"/>
                </a:solidFill>
                <a:latin typeface="Arial"/>
              </a:rPr>
              <a:t>. </a:t>
            </a:r>
            <a:r>
              <a:rPr lang="en-AU" altLang="en-US" sz="2400" kern="0" dirty="0">
                <a:solidFill>
                  <a:srgbClr val="003E7E"/>
                </a:solidFill>
                <a:latin typeface="Arial"/>
              </a:rPr>
              <a:t>p</a:t>
            </a:r>
            <a:r>
              <a:rPr lang="en-AU" altLang="en-US" sz="2400" kern="0" dirty="0" smtClean="0">
                <a:solidFill>
                  <a:srgbClr val="003E7E"/>
                </a:solidFill>
                <a:latin typeface="Arial"/>
              </a:rPr>
              <a:t>od and row placement is important for uniformity</a:t>
            </a:r>
          </a:p>
          <a:p>
            <a:pPr marL="342900" lvl="0" indent="-342900" defTabSz="914400" fontAlgn="base">
              <a:spcBef>
                <a:spcPct val="50000"/>
              </a:spcBef>
              <a:spcAft>
                <a:spcPct val="0"/>
              </a:spcAft>
              <a:buClr>
                <a:srgbClr val="E31937"/>
              </a:buClr>
              <a:buFont typeface="Wingdings" pitchFamily="2" charset="2"/>
              <a:buChar char="§"/>
            </a:pPr>
            <a:r>
              <a:rPr lang="en-AU" altLang="en-US" sz="2400" kern="0" dirty="0" smtClean="0">
                <a:solidFill>
                  <a:srgbClr val="003E7E"/>
                </a:solidFill>
                <a:latin typeface="Arial"/>
              </a:rPr>
              <a:t>Sprinkler selection is very critical</a:t>
            </a:r>
            <a:endParaRPr lang="en-AU" altLang="en-US" sz="2400" kern="0" dirty="0">
              <a:solidFill>
                <a:srgbClr val="003E7E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75" y="2088797"/>
            <a:ext cx="4427541" cy="33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evaluation and information gathering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48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Buckets</a:t>
            </a:r>
            <a:r>
              <a:rPr lang="en-AU" dirty="0" smtClean="0"/>
              <a:t> (including rocks for ballast)</a:t>
            </a:r>
          </a:p>
          <a:p>
            <a:r>
              <a:rPr lang="en-US" dirty="0" smtClean="0"/>
              <a:t>Pressure gauges (0-800kpa)</a:t>
            </a:r>
          </a:p>
          <a:p>
            <a:r>
              <a:rPr lang="en-US" dirty="0" smtClean="0"/>
              <a:t>Measuring tape</a:t>
            </a:r>
          </a:p>
          <a:p>
            <a:r>
              <a:rPr lang="en-US" dirty="0" smtClean="0"/>
              <a:t>Measuring cylinder</a:t>
            </a:r>
          </a:p>
          <a:p>
            <a:r>
              <a:rPr lang="en-US" dirty="0" smtClean="0"/>
              <a:t>Field evaluation sheet</a:t>
            </a:r>
          </a:p>
          <a:p>
            <a:r>
              <a:rPr lang="en-US" dirty="0" smtClean="0"/>
              <a:t>System design and/or sprinkler specification chart</a:t>
            </a:r>
          </a:p>
          <a:p>
            <a:r>
              <a:rPr lang="en-US" dirty="0" smtClean="0"/>
              <a:t>Calculator</a:t>
            </a:r>
          </a:p>
          <a:p>
            <a:r>
              <a:rPr lang="en-US" dirty="0" smtClean="0"/>
              <a:t>KMSI program for reporting or factsheet</a:t>
            </a:r>
          </a:p>
        </p:txBody>
      </p:sp>
    </p:spTree>
    <p:extLst>
      <p:ext uri="{BB962C8B-B14F-4D97-AF65-F5344CB8AC3E}">
        <p14:creationId xmlns:p14="http://schemas.microsoft.com/office/powerpoint/2010/main" val="42899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System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Step 1: Check components</a:t>
            </a:r>
          </a:p>
          <a:p>
            <a:endParaRPr lang="en-AU" dirty="0"/>
          </a:p>
          <a:p>
            <a:r>
              <a:rPr lang="en-AU" dirty="0"/>
              <a:t>General physical check of all components</a:t>
            </a:r>
          </a:p>
          <a:p>
            <a:r>
              <a:rPr lang="en-AU" dirty="0"/>
              <a:t>no leaks or suction problems, and </a:t>
            </a:r>
          </a:p>
          <a:p>
            <a:r>
              <a:rPr lang="en-AU" dirty="0"/>
              <a:t>that the number of outlets operating, their size and their pressure match the system design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97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System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05275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/>
              <a:t>Step 2: Measure pressure and flow</a:t>
            </a:r>
          </a:p>
          <a:p>
            <a:endParaRPr lang="en-AU" dirty="0"/>
          </a:p>
          <a:p>
            <a:r>
              <a:rPr lang="en-AU" dirty="0"/>
              <a:t>Check pressures and flows at various points within each block and across the whole system with the system operating in its normal configuration. 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966" y="176898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System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4325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b="1" dirty="0"/>
              <a:t>Step 3: Measuring </a:t>
            </a:r>
            <a:r>
              <a:rPr lang="en-AU" b="1" dirty="0" smtClean="0"/>
              <a:t>Mean </a:t>
            </a:r>
            <a:r>
              <a:rPr lang="en-AU" b="1" dirty="0"/>
              <a:t>A</a:t>
            </a:r>
            <a:r>
              <a:rPr lang="en-AU" b="1" dirty="0" smtClean="0"/>
              <a:t>pplication </a:t>
            </a:r>
            <a:r>
              <a:rPr lang="en-AU" b="1" dirty="0"/>
              <a:t>R</a:t>
            </a:r>
            <a:r>
              <a:rPr lang="en-AU" b="1" dirty="0" smtClean="0"/>
              <a:t>ate </a:t>
            </a:r>
            <a:r>
              <a:rPr lang="en-AU" b="1" dirty="0"/>
              <a:t>(MAR</a:t>
            </a:r>
            <a:r>
              <a:rPr lang="en-AU" b="1" dirty="0" smtClean="0"/>
              <a:t>)</a:t>
            </a:r>
            <a:endParaRPr lang="en-AU" b="1" dirty="0"/>
          </a:p>
          <a:p>
            <a:r>
              <a:rPr lang="en-AU" dirty="0" smtClean="0"/>
              <a:t>Catch </a:t>
            </a:r>
            <a:r>
              <a:rPr lang="en-AU" dirty="0"/>
              <a:t>cans are placed in the irrigated test area and the amount of water </a:t>
            </a:r>
            <a:r>
              <a:rPr lang="en-AU" dirty="0" smtClean="0"/>
              <a:t>(mL</a:t>
            </a:r>
            <a:r>
              <a:rPr lang="en-AU" dirty="0"/>
              <a:t>) collected is measured, converted to a depth in mm, and then divided by the number of cans to give a MAR in mm/h.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10" y="1965532"/>
            <a:ext cx="4210227" cy="31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</TotalTime>
  <Words>879</Words>
  <Application>Microsoft Office PowerPoint</Application>
  <PresentationFormat>On-screen Show (4:3)</PresentationFormat>
  <Paragraphs>133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Custom Design</vt:lpstr>
      <vt:lpstr>Irrigation System Efficiency – the Scott Wheatley Experience  Centre Pivot &amp; K Line Assessment</vt:lpstr>
      <vt:lpstr>Irrigation Assessment Outcomes</vt:lpstr>
      <vt:lpstr>Scott’s Irrigation System</vt:lpstr>
      <vt:lpstr>Concept of CP irrigation systems</vt:lpstr>
      <vt:lpstr>Concept of K-Line Systems</vt:lpstr>
      <vt:lpstr>System evaluation and information gathering</vt:lpstr>
      <vt:lpstr>System Evaluation</vt:lpstr>
      <vt:lpstr>System Evaluation</vt:lpstr>
      <vt:lpstr>System Evaluation</vt:lpstr>
      <vt:lpstr>System Evaluation</vt:lpstr>
      <vt:lpstr>Results of the Centre Pivot Assessment</vt:lpstr>
      <vt:lpstr>Results of the Centre Pivot Assessment</vt:lpstr>
      <vt:lpstr>Recommendations for the Centre Pivot</vt:lpstr>
      <vt:lpstr>Pressure costs</vt:lpstr>
      <vt:lpstr>Results of the K Line Assessment</vt:lpstr>
      <vt:lpstr>Results of the K Line Assessment</vt:lpstr>
      <vt:lpstr>Recommendations for the K Line System </vt:lpstr>
      <vt:lpstr>Practice Change – Scott’s Experience</vt:lpstr>
      <vt:lpstr>System Capacity for Centre Pivots</vt:lpstr>
      <vt:lpstr>Determining crop water requirement</vt:lpstr>
      <vt:lpstr>Ideal System Capacity (example only)</vt:lpstr>
      <vt:lpstr>Common issues affecting performance</vt:lpstr>
      <vt:lpstr>Irrigation scheduling resources</vt:lpstr>
      <vt:lpstr>THANK YOU!!</vt:lpstr>
    </vt:vector>
  </TitlesOfParts>
  <Company>NSW DPI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macserve BELINDA KEEN</dc:creator>
  <cp:lastModifiedBy>Peter Conasch</cp:lastModifiedBy>
  <cp:revision>109</cp:revision>
  <cp:lastPrinted>2016-03-04T05:28:31Z</cp:lastPrinted>
  <dcterms:created xsi:type="dcterms:W3CDTF">2013-09-19T03:49:21Z</dcterms:created>
  <dcterms:modified xsi:type="dcterms:W3CDTF">2016-03-06T03:18:09Z</dcterms:modified>
</cp:coreProperties>
</file>