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70" r:id="rId4"/>
    <p:sldId id="269" r:id="rId5"/>
    <p:sldId id="281" r:id="rId6"/>
    <p:sldId id="322" r:id="rId7"/>
    <p:sldId id="274" r:id="rId8"/>
    <p:sldId id="292" r:id="rId9"/>
    <p:sldId id="324" r:id="rId10"/>
    <p:sldId id="318" r:id="rId11"/>
    <p:sldId id="328" r:id="rId12"/>
    <p:sldId id="327" r:id="rId13"/>
    <p:sldId id="329" r:id="rId14"/>
    <p:sldId id="304" r:id="rId15"/>
    <p:sldId id="284" r:id="rId16"/>
    <p:sldId id="308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ian Hayman" initials="GH" lastIdx="0" clrIdx="0">
    <p:extLst>
      <p:ext uri="{19B8F6BF-5375-455C-9EA6-DF929625EA0E}">
        <p15:presenceInfo xmlns:p15="http://schemas.microsoft.com/office/powerpoint/2012/main" userId="Gillian Hay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6" autoAdjust="0"/>
    <p:restoredTop sz="93556" autoAdjust="0"/>
  </p:normalViewPr>
  <p:slideViewPr>
    <p:cSldViewPr snapToGrid="0" snapToObjects="1">
      <p:cViewPr varScale="1">
        <p:scale>
          <a:sx n="109" d="100"/>
          <a:sy n="109" d="100"/>
        </p:scale>
        <p:origin x="20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rimary%20User\AppData\Local\Microsoft\Windows\Temporary%20Internet%20Files\Content.IE5\XK86N8WD\Pasture%20utilised%20fig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26478306427583E-2"/>
          <c:y val="1.6250442419982788E-2"/>
          <c:w val="0.58343429498999666"/>
          <c:h val="0.7946593287452353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Sheet1!$C$44</c:f>
              <c:strCache>
                <c:ptCount val="1"/>
              </c:strCache>
            </c:strRef>
          </c:tx>
          <c:invertIfNegative val="0"/>
          <c:cat>
            <c:strRef>
              <c:f>Sheet1!$A$45:$A$63</c:f>
              <c:strCache>
                <c:ptCount val="19"/>
                <c:pt idx="0">
                  <c:v>1994/95</c:v>
                </c:pt>
                <c:pt idx="1">
                  <c:v>95/96</c:v>
                </c:pt>
                <c:pt idx="2">
                  <c:v>96/97</c:v>
                </c:pt>
                <c:pt idx="3">
                  <c:v>97/98</c:v>
                </c:pt>
                <c:pt idx="4">
                  <c:v>98/99</c:v>
                </c:pt>
                <c:pt idx="5">
                  <c:v>99/00</c:v>
                </c:pt>
                <c:pt idx="6">
                  <c:v>00/01</c:v>
                </c:pt>
                <c:pt idx="7">
                  <c:v>01/02</c:v>
                </c:pt>
                <c:pt idx="8">
                  <c:v>02/03</c:v>
                </c:pt>
                <c:pt idx="9">
                  <c:v>03/04</c:v>
                </c:pt>
                <c:pt idx="10">
                  <c:v>04/05</c:v>
                </c:pt>
                <c:pt idx="11">
                  <c:v>05/06</c:v>
                </c:pt>
                <c:pt idx="12">
                  <c:v>06/07</c:v>
                </c:pt>
                <c:pt idx="13">
                  <c:v>07/08</c:v>
                </c:pt>
                <c:pt idx="14">
                  <c:v>08/09</c:v>
                </c:pt>
                <c:pt idx="15">
                  <c:v>09/10</c:v>
                </c:pt>
                <c:pt idx="16">
                  <c:v>10/11</c:v>
                </c:pt>
                <c:pt idx="17">
                  <c:v>11/12</c:v>
                </c:pt>
                <c:pt idx="18">
                  <c:v>2012/13</c:v>
                </c:pt>
              </c:strCache>
            </c:strRef>
          </c:cat>
          <c:val>
            <c:numRef>
              <c:f>Sheet1!$C$45:$C$63</c:f>
              <c:numCache>
                <c:formatCode>General</c:formatCode>
                <c:ptCount val="1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4B-4A45-955D-73E6FA0A18AB}"/>
            </c:ext>
          </c:extLst>
        </c:ser>
        <c:ser>
          <c:idx val="3"/>
          <c:order val="3"/>
          <c:tx>
            <c:strRef>
              <c:f>Sheet1!$E$44</c:f>
              <c:strCache>
                <c:ptCount val="1"/>
              </c:strCache>
            </c:strRef>
          </c:tx>
          <c:invertIfNegative val="0"/>
          <c:cat>
            <c:strRef>
              <c:f>Sheet1!$A$45:$A$63</c:f>
              <c:strCache>
                <c:ptCount val="19"/>
                <c:pt idx="0">
                  <c:v>1994/95</c:v>
                </c:pt>
                <c:pt idx="1">
                  <c:v>95/96</c:v>
                </c:pt>
                <c:pt idx="2">
                  <c:v>96/97</c:v>
                </c:pt>
                <c:pt idx="3">
                  <c:v>97/98</c:v>
                </c:pt>
                <c:pt idx="4">
                  <c:v>98/99</c:v>
                </c:pt>
                <c:pt idx="5">
                  <c:v>99/00</c:v>
                </c:pt>
                <c:pt idx="6">
                  <c:v>00/01</c:v>
                </c:pt>
                <c:pt idx="7">
                  <c:v>01/02</c:v>
                </c:pt>
                <c:pt idx="8">
                  <c:v>02/03</c:v>
                </c:pt>
                <c:pt idx="9">
                  <c:v>03/04</c:v>
                </c:pt>
                <c:pt idx="10">
                  <c:v>04/05</c:v>
                </c:pt>
                <c:pt idx="11">
                  <c:v>05/06</c:v>
                </c:pt>
                <c:pt idx="12">
                  <c:v>06/07</c:v>
                </c:pt>
                <c:pt idx="13">
                  <c:v>07/08</c:v>
                </c:pt>
                <c:pt idx="14">
                  <c:v>08/09</c:v>
                </c:pt>
                <c:pt idx="15">
                  <c:v>09/10</c:v>
                </c:pt>
                <c:pt idx="16">
                  <c:v>10/11</c:v>
                </c:pt>
                <c:pt idx="17">
                  <c:v>11/12</c:v>
                </c:pt>
                <c:pt idx="18">
                  <c:v>2012/13</c:v>
                </c:pt>
              </c:strCache>
            </c:strRef>
          </c:cat>
          <c:val>
            <c:numRef>
              <c:f>Sheet1!$E$45:$E$63</c:f>
              <c:numCache>
                <c:formatCode>General</c:formatCode>
                <c:ptCount val="1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4B-4A45-955D-73E6FA0A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507736"/>
        <c:axId val="390505776"/>
      </c:barChart>
      <c:barChart>
        <c:barDir val="col"/>
        <c:grouping val="clustered"/>
        <c:varyColors val="0"/>
        <c:ser>
          <c:idx val="4"/>
          <c:order val="4"/>
          <c:tx>
            <c:strRef>
              <c:f>Sheet1!$F$44</c:f>
              <c:strCache>
                <c:ptCount val="1"/>
                <c:pt idx="0">
                  <c:v>Rainfall (mm)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Sheet1!$A$45:$A$63</c:f>
              <c:strCache>
                <c:ptCount val="19"/>
                <c:pt idx="0">
                  <c:v>1994/95</c:v>
                </c:pt>
                <c:pt idx="1">
                  <c:v>95/96</c:v>
                </c:pt>
                <c:pt idx="2">
                  <c:v>96/97</c:v>
                </c:pt>
                <c:pt idx="3">
                  <c:v>97/98</c:v>
                </c:pt>
                <c:pt idx="4">
                  <c:v>98/99</c:v>
                </c:pt>
                <c:pt idx="5">
                  <c:v>99/00</c:v>
                </c:pt>
                <c:pt idx="6">
                  <c:v>00/01</c:v>
                </c:pt>
                <c:pt idx="7">
                  <c:v>01/02</c:v>
                </c:pt>
                <c:pt idx="8">
                  <c:v>02/03</c:v>
                </c:pt>
                <c:pt idx="9">
                  <c:v>03/04</c:v>
                </c:pt>
                <c:pt idx="10">
                  <c:v>04/05</c:v>
                </c:pt>
                <c:pt idx="11">
                  <c:v>05/06</c:v>
                </c:pt>
                <c:pt idx="12">
                  <c:v>06/07</c:v>
                </c:pt>
                <c:pt idx="13">
                  <c:v>07/08</c:v>
                </c:pt>
                <c:pt idx="14">
                  <c:v>08/09</c:v>
                </c:pt>
                <c:pt idx="15">
                  <c:v>09/10</c:v>
                </c:pt>
                <c:pt idx="16">
                  <c:v>10/11</c:v>
                </c:pt>
                <c:pt idx="17">
                  <c:v>11/12</c:v>
                </c:pt>
                <c:pt idx="18">
                  <c:v>2012/13</c:v>
                </c:pt>
              </c:strCache>
            </c:strRef>
          </c:cat>
          <c:val>
            <c:numRef>
              <c:f>Sheet1!$F$45:$F$63</c:f>
              <c:numCache>
                <c:formatCode>General</c:formatCode>
                <c:ptCount val="19"/>
                <c:pt idx="0">
                  <c:v>1127.9999975338578</c:v>
                </c:pt>
                <c:pt idx="1">
                  <c:v>938.20000268518925</c:v>
                </c:pt>
                <c:pt idx="2">
                  <c:v>731.40000054985319</c:v>
                </c:pt>
                <c:pt idx="3">
                  <c:v>739.80000081658341</c:v>
                </c:pt>
                <c:pt idx="4">
                  <c:v>979.40000325441349</c:v>
                </c:pt>
                <c:pt idx="5">
                  <c:v>745.59999914467335</c:v>
                </c:pt>
                <c:pt idx="6">
                  <c:v>940.2999966442585</c:v>
                </c:pt>
                <c:pt idx="7">
                  <c:v>859.30000458657753</c:v>
                </c:pt>
                <c:pt idx="8">
                  <c:v>632.00000128149986</c:v>
                </c:pt>
                <c:pt idx="9">
                  <c:v>896.59999827295553</c:v>
                </c:pt>
                <c:pt idx="10">
                  <c:v>821.4999970421195</c:v>
                </c:pt>
                <c:pt idx="11">
                  <c:v>882.20000272989296</c:v>
                </c:pt>
                <c:pt idx="12">
                  <c:v>637.90000035613809</c:v>
                </c:pt>
                <c:pt idx="13">
                  <c:v>765.50000016391277</c:v>
                </c:pt>
                <c:pt idx="14">
                  <c:v>730.79999867826746</c:v>
                </c:pt>
                <c:pt idx="15">
                  <c:v>987.00000263750553</c:v>
                </c:pt>
                <c:pt idx="16">
                  <c:v>1292.8000006228681</c:v>
                </c:pt>
                <c:pt idx="17">
                  <c:v>1143.4999986737967</c:v>
                </c:pt>
                <c:pt idx="18">
                  <c:v>794.79999898374081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4B-4A45-955D-73E6FA0A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8503672"/>
        <c:axId val="388504456"/>
      </c:barChart>
      <c:lineChart>
        <c:grouping val="standard"/>
        <c:varyColors val="0"/>
        <c:ser>
          <c:idx val="0"/>
          <c:order val="0"/>
          <c:tx>
            <c:strRef>
              <c:f>Sheet1!$B$44</c:f>
              <c:strCache>
                <c:ptCount val="1"/>
                <c:pt idx="0">
                  <c:v>Pasture utilised (t DM/ha)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strRef>
              <c:f>Sheet1!$A$45:$A$63</c:f>
              <c:strCache>
                <c:ptCount val="19"/>
                <c:pt idx="0">
                  <c:v>1994/95</c:v>
                </c:pt>
                <c:pt idx="1">
                  <c:v>95/96</c:v>
                </c:pt>
                <c:pt idx="2">
                  <c:v>96/97</c:v>
                </c:pt>
                <c:pt idx="3">
                  <c:v>97/98</c:v>
                </c:pt>
                <c:pt idx="4">
                  <c:v>98/99</c:v>
                </c:pt>
                <c:pt idx="5">
                  <c:v>99/00</c:v>
                </c:pt>
                <c:pt idx="6">
                  <c:v>00/01</c:v>
                </c:pt>
                <c:pt idx="7">
                  <c:v>01/02</c:v>
                </c:pt>
                <c:pt idx="8">
                  <c:v>02/03</c:v>
                </c:pt>
                <c:pt idx="9">
                  <c:v>03/04</c:v>
                </c:pt>
                <c:pt idx="10">
                  <c:v>04/05</c:v>
                </c:pt>
                <c:pt idx="11">
                  <c:v>05/06</c:v>
                </c:pt>
                <c:pt idx="12">
                  <c:v>06/07</c:v>
                </c:pt>
                <c:pt idx="13">
                  <c:v>07/08</c:v>
                </c:pt>
                <c:pt idx="14">
                  <c:v>08/09</c:v>
                </c:pt>
                <c:pt idx="15">
                  <c:v>09/10</c:v>
                </c:pt>
                <c:pt idx="16">
                  <c:v>10/11</c:v>
                </c:pt>
                <c:pt idx="17">
                  <c:v>11/12</c:v>
                </c:pt>
                <c:pt idx="18">
                  <c:v>2012/13</c:v>
                </c:pt>
              </c:strCache>
            </c:strRef>
          </c:cat>
          <c:val>
            <c:numRef>
              <c:f>Sheet1!$B$45:$B$63</c:f>
              <c:numCache>
                <c:formatCode>0.0</c:formatCode>
                <c:ptCount val="19"/>
                <c:pt idx="0">
                  <c:v>7.3793970176696799</c:v>
                </c:pt>
                <c:pt idx="1">
                  <c:v>10.560149683797365</c:v>
                </c:pt>
                <c:pt idx="2">
                  <c:v>7.7815973365068425</c:v>
                </c:pt>
                <c:pt idx="3">
                  <c:v>7.9770894732087854</c:v>
                </c:pt>
                <c:pt idx="4">
                  <c:v>11.116476231184608</c:v>
                </c:pt>
                <c:pt idx="5">
                  <c:v>8.6180745944976813</c:v>
                </c:pt>
                <c:pt idx="6">
                  <c:v>8.6826771842658488</c:v>
                </c:pt>
                <c:pt idx="7">
                  <c:v>11.549033563232419</c:v>
                </c:pt>
                <c:pt idx="8">
                  <c:v>8.339319927391406</c:v>
                </c:pt>
                <c:pt idx="9">
                  <c:v>8.6000882899731401</c:v>
                </c:pt>
                <c:pt idx="10">
                  <c:v>10.453092681217194</c:v>
                </c:pt>
                <c:pt idx="11">
                  <c:v>9.0268846385479051</c:v>
                </c:pt>
                <c:pt idx="12">
                  <c:v>7.4326712052941373</c:v>
                </c:pt>
                <c:pt idx="13">
                  <c:v>8.4307944270133977</c:v>
                </c:pt>
                <c:pt idx="14">
                  <c:v>8.7859341111183209</c:v>
                </c:pt>
                <c:pt idx="15">
                  <c:v>8.8907847344160125</c:v>
                </c:pt>
                <c:pt idx="16">
                  <c:v>11.229942341494558</c:v>
                </c:pt>
                <c:pt idx="17">
                  <c:v>10.785263812288646</c:v>
                </c:pt>
                <c:pt idx="18">
                  <c:v>7.6149835539966784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E4B-4A45-955D-73E6FA0A18AB}"/>
            </c:ext>
          </c:extLst>
        </c:ser>
        <c:ser>
          <c:idx val="2"/>
          <c:order val="2"/>
          <c:tx>
            <c:strRef>
              <c:f>Sheet1!$D$44</c:f>
              <c:strCache>
                <c:ptCount val="1"/>
                <c:pt idx="0">
                  <c:v>Milk price ($/kg solids)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Sheet1!$A$45:$A$63</c:f>
              <c:strCache>
                <c:ptCount val="19"/>
                <c:pt idx="0">
                  <c:v>1994/95</c:v>
                </c:pt>
                <c:pt idx="1">
                  <c:v>95/96</c:v>
                </c:pt>
                <c:pt idx="2">
                  <c:v>96/97</c:v>
                </c:pt>
                <c:pt idx="3">
                  <c:v>97/98</c:v>
                </c:pt>
                <c:pt idx="4">
                  <c:v>98/99</c:v>
                </c:pt>
                <c:pt idx="5">
                  <c:v>99/00</c:v>
                </c:pt>
                <c:pt idx="6">
                  <c:v>00/01</c:v>
                </c:pt>
                <c:pt idx="7">
                  <c:v>01/02</c:v>
                </c:pt>
                <c:pt idx="8">
                  <c:v>02/03</c:v>
                </c:pt>
                <c:pt idx="9">
                  <c:v>03/04</c:v>
                </c:pt>
                <c:pt idx="10">
                  <c:v>04/05</c:v>
                </c:pt>
                <c:pt idx="11">
                  <c:v>05/06</c:v>
                </c:pt>
                <c:pt idx="12">
                  <c:v>06/07</c:v>
                </c:pt>
                <c:pt idx="13">
                  <c:v>07/08</c:v>
                </c:pt>
                <c:pt idx="14">
                  <c:v>08/09</c:v>
                </c:pt>
                <c:pt idx="15">
                  <c:v>09/10</c:v>
                </c:pt>
                <c:pt idx="16">
                  <c:v>10/11</c:v>
                </c:pt>
                <c:pt idx="17">
                  <c:v>11/12</c:v>
                </c:pt>
                <c:pt idx="18">
                  <c:v>2012/13</c:v>
                </c:pt>
              </c:strCache>
            </c:strRef>
          </c:cat>
          <c:val>
            <c:numRef>
              <c:f>Sheet1!$D$45:$D$63</c:f>
              <c:numCache>
                <c:formatCode>General</c:formatCode>
                <c:ptCount val="19"/>
                <c:pt idx="0">
                  <c:v>3.08</c:v>
                </c:pt>
                <c:pt idx="1">
                  <c:v>3.82</c:v>
                </c:pt>
                <c:pt idx="2">
                  <c:v>3.48</c:v>
                </c:pt>
                <c:pt idx="3">
                  <c:v>3.48</c:v>
                </c:pt>
                <c:pt idx="4">
                  <c:v>3.59</c:v>
                </c:pt>
                <c:pt idx="5">
                  <c:v>3.14</c:v>
                </c:pt>
                <c:pt idx="6">
                  <c:v>4.0999999999999996</c:v>
                </c:pt>
                <c:pt idx="7">
                  <c:v>4.54</c:v>
                </c:pt>
                <c:pt idx="8">
                  <c:v>3.3699999999999997</c:v>
                </c:pt>
                <c:pt idx="9">
                  <c:v>3.55</c:v>
                </c:pt>
                <c:pt idx="10">
                  <c:v>4.2</c:v>
                </c:pt>
                <c:pt idx="11">
                  <c:v>4.38</c:v>
                </c:pt>
                <c:pt idx="12">
                  <c:v>4.1499999999999995</c:v>
                </c:pt>
                <c:pt idx="13">
                  <c:v>6.54</c:v>
                </c:pt>
                <c:pt idx="14">
                  <c:v>4.9000000000000004</c:v>
                </c:pt>
                <c:pt idx="15">
                  <c:v>4.4000000000000004</c:v>
                </c:pt>
                <c:pt idx="16">
                  <c:v>5.4</c:v>
                </c:pt>
                <c:pt idx="17">
                  <c:v>5.3</c:v>
                </c:pt>
                <c:pt idx="18">
                  <c:v>4.9000000000000004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E4B-4A45-955D-73E6FA0A1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0507736"/>
        <c:axId val="390505776"/>
      </c:lineChart>
      <c:catAx>
        <c:axId val="390507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0505776"/>
        <c:crosses val="autoZero"/>
        <c:auto val="1"/>
        <c:lblAlgn val="ctr"/>
        <c:lblOffset val="100"/>
        <c:noMultiLvlLbl val="0"/>
      </c:catAx>
      <c:valAx>
        <c:axId val="390505776"/>
        <c:scaling>
          <c:orientation val="minMax"/>
          <c:max val="12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90507736"/>
        <c:crosses val="autoZero"/>
        <c:crossBetween val="between"/>
      </c:valAx>
      <c:valAx>
        <c:axId val="388504456"/>
        <c:scaling>
          <c:orientation val="minMax"/>
          <c:max val="1300"/>
          <c:min val="50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88503672"/>
        <c:crosses val="max"/>
        <c:crossBetween val="between"/>
      </c:valAx>
      <c:catAx>
        <c:axId val="388503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8504456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delete val="1"/>
      </c:legendEntry>
      <c:legendEntry>
        <c:idx val="1"/>
        <c:delete val="1"/>
      </c:legendEntry>
      <c:layout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A2675-A820-4B8E-AFBD-F933E49CFD2B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C1411E05-C566-475F-8EB6-A64C9C6BE0EB}">
      <dgm:prSet phldrT="[Text]"/>
      <dgm:spPr/>
      <dgm:t>
        <a:bodyPr/>
        <a:lstStyle/>
        <a:p>
          <a:r>
            <a:rPr lang="en-AU" b="1" dirty="0"/>
            <a:t>Social</a:t>
          </a:r>
          <a:r>
            <a:rPr lang="en-AU" dirty="0"/>
            <a:t> </a:t>
          </a:r>
        </a:p>
      </dgm:t>
    </dgm:pt>
    <dgm:pt modelId="{38E110EC-0D7B-4A2D-9920-F7572D1E7F83}" type="parTrans" cxnId="{D6A262EA-6635-420D-A99F-4CC7437D1D88}">
      <dgm:prSet/>
      <dgm:spPr/>
      <dgm:t>
        <a:bodyPr/>
        <a:lstStyle/>
        <a:p>
          <a:endParaRPr lang="en-AU"/>
        </a:p>
      </dgm:t>
    </dgm:pt>
    <dgm:pt modelId="{F0EA702D-164F-4059-9F09-89C81D5FC2D5}" type="sibTrans" cxnId="{D6A262EA-6635-420D-A99F-4CC7437D1D88}">
      <dgm:prSet/>
      <dgm:spPr/>
      <dgm:t>
        <a:bodyPr/>
        <a:lstStyle/>
        <a:p>
          <a:endParaRPr lang="en-AU"/>
        </a:p>
      </dgm:t>
    </dgm:pt>
    <dgm:pt modelId="{486D9266-4656-4DB2-9824-4E633DD4918A}">
      <dgm:prSet phldrT="[Text]" custT="1"/>
      <dgm:spPr/>
      <dgm:t>
        <a:bodyPr/>
        <a:lstStyle/>
        <a:p>
          <a:r>
            <a:rPr lang="en-AU" sz="2000" b="1" dirty="0"/>
            <a:t>Economics</a:t>
          </a:r>
        </a:p>
      </dgm:t>
    </dgm:pt>
    <dgm:pt modelId="{E2F644E1-143D-4878-8EB5-E4A87066CDCB}" type="parTrans" cxnId="{4BF60FD7-2F6D-4D2B-8E50-4256B71626C1}">
      <dgm:prSet/>
      <dgm:spPr/>
      <dgm:t>
        <a:bodyPr/>
        <a:lstStyle/>
        <a:p>
          <a:endParaRPr lang="en-AU"/>
        </a:p>
      </dgm:t>
    </dgm:pt>
    <dgm:pt modelId="{AD1243F6-86F6-4B9C-BBF4-02469948E111}" type="sibTrans" cxnId="{4BF60FD7-2F6D-4D2B-8E50-4256B71626C1}">
      <dgm:prSet/>
      <dgm:spPr/>
      <dgm:t>
        <a:bodyPr/>
        <a:lstStyle/>
        <a:p>
          <a:endParaRPr lang="en-AU"/>
        </a:p>
      </dgm:t>
    </dgm:pt>
    <dgm:pt modelId="{A0B23D12-E75F-4E7D-8AC5-8C9369C35D78}">
      <dgm:prSet phldrT="[Text]"/>
      <dgm:spPr/>
      <dgm:t>
        <a:bodyPr/>
        <a:lstStyle/>
        <a:p>
          <a:r>
            <a:rPr lang="en-AU" b="1" dirty="0"/>
            <a:t>Biophysical</a:t>
          </a:r>
          <a:r>
            <a:rPr lang="en-AU" dirty="0"/>
            <a:t> </a:t>
          </a:r>
        </a:p>
      </dgm:t>
    </dgm:pt>
    <dgm:pt modelId="{D790AEF3-0C25-4A12-965C-89C072B30C68}" type="parTrans" cxnId="{C7641F59-5592-47D4-A49F-A794A3A249FC}">
      <dgm:prSet/>
      <dgm:spPr/>
      <dgm:t>
        <a:bodyPr/>
        <a:lstStyle/>
        <a:p>
          <a:endParaRPr lang="en-AU"/>
        </a:p>
      </dgm:t>
    </dgm:pt>
    <dgm:pt modelId="{22CEED3F-15CA-45AA-8381-256A6E11B87D}" type="sibTrans" cxnId="{C7641F59-5592-47D4-A49F-A794A3A249FC}">
      <dgm:prSet/>
      <dgm:spPr/>
      <dgm:t>
        <a:bodyPr/>
        <a:lstStyle/>
        <a:p>
          <a:endParaRPr lang="en-AU"/>
        </a:p>
      </dgm:t>
    </dgm:pt>
    <dgm:pt modelId="{B9055EBC-9989-4B01-BDB8-6D7C5D4B451F}" type="pres">
      <dgm:prSet presAssocID="{2AFA2675-A820-4B8E-AFBD-F933E49CFD2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D022072-A72F-45A8-B0F3-15B4DCDAECB2}" type="pres">
      <dgm:prSet presAssocID="{C1411E05-C566-475F-8EB6-A64C9C6BE0E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3A5B96E-3556-4AC1-9554-07A146CF8CFB}" type="pres">
      <dgm:prSet presAssocID="{C1411E05-C566-475F-8EB6-A64C9C6BE0EB}" presName="gear1srcNode" presStyleLbl="node1" presStyleIdx="0" presStyleCnt="3"/>
      <dgm:spPr/>
      <dgm:t>
        <a:bodyPr/>
        <a:lstStyle/>
        <a:p>
          <a:endParaRPr lang="en-AU"/>
        </a:p>
      </dgm:t>
    </dgm:pt>
    <dgm:pt modelId="{64198B59-9561-4A3C-ADB1-7CCCC6AD7437}" type="pres">
      <dgm:prSet presAssocID="{C1411E05-C566-475F-8EB6-A64C9C6BE0EB}" presName="gear1dstNode" presStyleLbl="node1" presStyleIdx="0" presStyleCnt="3"/>
      <dgm:spPr/>
      <dgm:t>
        <a:bodyPr/>
        <a:lstStyle/>
        <a:p>
          <a:endParaRPr lang="en-AU"/>
        </a:p>
      </dgm:t>
    </dgm:pt>
    <dgm:pt modelId="{BBFA4336-47CA-4FD1-8254-CFCEFD106415}" type="pres">
      <dgm:prSet presAssocID="{486D9266-4656-4DB2-9824-4E633DD4918A}" presName="gear2" presStyleLbl="node1" presStyleIdx="1" presStyleCnt="3" custScaleX="142206" custScaleY="137390" custLinFactNeighborX="-19301" custLinFactNeighborY="-1877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55BEC68-F9A9-447F-88F9-4C63AC477B3B}" type="pres">
      <dgm:prSet presAssocID="{486D9266-4656-4DB2-9824-4E633DD4918A}" presName="gear2srcNode" presStyleLbl="node1" presStyleIdx="1" presStyleCnt="3"/>
      <dgm:spPr/>
      <dgm:t>
        <a:bodyPr/>
        <a:lstStyle/>
        <a:p>
          <a:endParaRPr lang="en-AU"/>
        </a:p>
      </dgm:t>
    </dgm:pt>
    <dgm:pt modelId="{47BEE1CA-B43B-4CA9-979F-47759ABD9A8F}" type="pres">
      <dgm:prSet presAssocID="{486D9266-4656-4DB2-9824-4E633DD4918A}" presName="gear2dstNode" presStyleLbl="node1" presStyleIdx="1" presStyleCnt="3"/>
      <dgm:spPr/>
      <dgm:t>
        <a:bodyPr/>
        <a:lstStyle/>
        <a:p>
          <a:endParaRPr lang="en-AU"/>
        </a:p>
      </dgm:t>
    </dgm:pt>
    <dgm:pt modelId="{B68A66D0-77F5-4670-90ED-F70E492DA43F}" type="pres">
      <dgm:prSet presAssocID="{A0B23D12-E75F-4E7D-8AC5-8C9369C35D78}" presName="gear3" presStyleLbl="node1" presStyleIdx="2" presStyleCnt="3" custScaleX="158179" custScaleY="160497" custLinFactNeighborX="23499" custLinFactNeighborY="-7813"/>
      <dgm:spPr/>
      <dgm:t>
        <a:bodyPr/>
        <a:lstStyle/>
        <a:p>
          <a:endParaRPr lang="en-AU"/>
        </a:p>
      </dgm:t>
    </dgm:pt>
    <dgm:pt modelId="{D151B249-534F-4C0F-823C-3A01BF8862BC}" type="pres">
      <dgm:prSet presAssocID="{A0B23D12-E75F-4E7D-8AC5-8C9369C35D7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1274F6A-EE22-4F3F-9F50-460D40A40BAD}" type="pres">
      <dgm:prSet presAssocID="{A0B23D12-E75F-4E7D-8AC5-8C9369C35D78}" presName="gear3srcNode" presStyleLbl="node1" presStyleIdx="2" presStyleCnt="3"/>
      <dgm:spPr/>
      <dgm:t>
        <a:bodyPr/>
        <a:lstStyle/>
        <a:p>
          <a:endParaRPr lang="en-AU"/>
        </a:p>
      </dgm:t>
    </dgm:pt>
    <dgm:pt modelId="{390D031F-E08F-4210-99BA-00447C33E891}" type="pres">
      <dgm:prSet presAssocID="{A0B23D12-E75F-4E7D-8AC5-8C9369C35D78}" presName="gear3dstNode" presStyleLbl="node1" presStyleIdx="2" presStyleCnt="3"/>
      <dgm:spPr/>
      <dgm:t>
        <a:bodyPr/>
        <a:lstStyle/>
        <a:p>
          <a:endParaRPr lang="en-AU"/>
        </a:p>
      </dgm:t>
    </dgm:pt>
    <dgm:pt modelId="{48F95E2C-2A72-405B-B3FC-46BA7DAC3145}" type="pres">
      <dgm:prSet presAssocID="{F0EA702D-164F-4059-9F09-89C81D5FC2D5}" presName="connector1" presStyleLbl="sibTrans2D1" presStyleIdx="0" presStyleCnt="3" custLinFactNeighborX="-5014" custLinFactNeighborY="7207"/>
      <dgm:spPr/>
      <dgm:t>
        <a:bodyPr/>
        <a:lstStyle/>
        <a:p>
          <a:endParaRPr lang="en-AU"/>
        </a:p>
      </dgm:t>
    </dgm:pt>
    <dgm:pt modelId="{F731F9A4-07A3-44DC-8E2B-AE373AA82569}" type="pres">
      <dgm:prSet presAssocID="{AD1243F6-86F6-4B9C-BBF4-02469948E111}" presName="connector2" presStyleLbl="sibTrans2D1" presStyleIdx="1" presStyleCnt="3" custLinFactNeighborX="-23719" custLinFactNeighborY="-15525"/>
      <dgm:spPr/>
      <dgm:t>
        <a:bodyPr/>
        <a:lstStyle/>
        <a:p>
          <a:endParaRPr lang="en-AU"/>
        </a:p>
      </dgm:t>
    </dgm:pt>
    <dgm:pt modelId="{CAA0FBBC-633C-4DBD-B2C5-E927F5D6AB5E}" type="pres">
      <dgm:prSet presAssocID="{22CEED3F-15CA-45AA-8381-256A6E11B87D}" presName="connector3" presStyleLbl="sibTrans2D1" presStyleIdx="2" presStyleCnt="3" custLinFactNeighborX="8800" custLinFactNeighborY="-11199"/>
      <dgm:spPr/>
      <dgm:t>
        <a:bodyPr/>
        <a:lstStyle/>
        <a:p>
          <a:endParaRPr lang="en-AU"/>
        </a:p>
      </dgm:t>
    </dgm:pt>
  </dgm:ptLst>
  <dgm:cxnLst>
    <dgm:cxn modelId="{7E9F42CF-2160-4D67-8960-ADC7B2510B44}" type="presOf" srcId="{486D9266-4656-4DB2-9824-4E633DD4918A}" destId="{D55BEC68-F9A9-447F-88F9-4C63AC477B3B}" srcOrd="1" destOrd="0" presId="urn:microsoft.com/office/officeart/2005/8/layout/gear1"/>
    <dgm:cxn modelId="{D6A262EA-6635-420D-A99F-4CC7437D1D88}" srcId="{2AFA2675-A820-4B8E-AFBD-F933E49CFD2B}" destId="{C1411E05-C566-475F-8EB6-A64C9C6BE0EB}" srcOrd="0" destOrd="0" parTransId="{38E110EC-0D7B-4A2D-9920-F7572D1E7F83}" sibTransId="{F0EA702D-164F-4059-9F09-89C81D5FC2D5}"/>
    <dgm:cxn modelId="{1D18B5A1-DF99-4459-BE00-266A0D199774}" type="presOf" srcId="{A0B23D12-E75F-4E7D-8AC5-8C9369C35D78}" destId="{D151B249-534F-4C0F-823C-3A01BF8862BC}" srcOrd="1" destOrd="0" presId="urn:microsoft.com/office/officeart/2005/8/layout/gear1"/>
    <dgm:cxn modelId="{CE4DC2E6-0AEE-4480-8A35-52C558A5CE71}" type="presOf" srcId="{F0EA702D-164F-4059-9F09-89C81D5FC2D5}" destId="{48F95E2C-2A72-405B-B3FC-46BA7DAC3145}" srcOrd="0" destOrd="0" presId="urn:microsoft.com/office/officeart/2005/8/layout/gear1"/>
    <dgm:cxn modelId="{42070B90-CAB7-4F5E-AF04-FBF3921AAAEC}" type="presOf" srcId="{22CEED3F-15CA-45AA-8381-256A6E11B87D}" destId="{CAA0FBBC-633C-4DBD-B2C5-E927F5D6AB5E}" srcOrd="0" destOrd="0" presId="urn:microsoft.com/office/officeart/2005/8/layout/gear1"/>
    <dgm:cxn modelId="{4BF60FD7-2F6D-4D2B-8E50-4256B71626C1}" srcId="{2AFA2675-A820-4B8E-AFBD-F933E49CFD2B}" destId="{486D9266-4656-4DB2-9824-4E633DD4918A}" srcOrd="1" destOrd="0" parTransId="{E2F644E1-143D-4878-8EB5-E4A87066CDCB}" sibTransId="{AD1243F6-86F6-4B9C-BBF4-02469948E111}"/>
    <dgm:cxn modelId="{3861AC1E-D0E3-4B91-BA82-68963D578CAA}" type="presOf" srcId="{C1411E05-C566-475F-8EB6-A64C9C6BE0EB}" destId="{83A5B96E-3556-4AC1-9554-07A146CF8CFB}" srcOrd="1" destOrd="0" presId="urn:microsoft.com/office/officeart/2005/8/layout/gear1"/>
    <dgm:cxn modelId="{1F1A834E-70DD-4288-885E-D3F7299F68D7}" type="presOf" srcId="{A0B23D12-E75F-4E7D-8AC5-8C9369C35D78}" destId="{390D031F-E08F-4210-99BA-00447C33E891}" srcOrd="3" destOrd="0" presId="urn:microsoft.com/office/officeart/2005/8/layout/gear1"/>
    <dgm:cxn modelId="{1FC4AA7B-0B92-44C6-9C5F-D82F1F2D7AD4}" type="presOf" srcId="{AD1243F6-86F6-4B9C-BBF4-02469948E111}" destId="{F731F9A4-07A3-44DC-8E2B-AE373AA82569}" srcOrd="0" destOrd="0" presId="urn:microsoft.com/office/officeart/2005/8/layout/gear1"/>
    <dgm:cxn modelId="{7D771AFB-F13B-4E83-BD2D-B072A7E00DD4}" type="presOf" srcId="{A0B23D12-E75F-4E7D-8AC5-8C9369C35D78}" destId="{21274F6A-EE22-4F3F-9F50-460D40A40BAD}" srcOrd="2" destOrd="0" presId="urn:microsoft.com/office/officeart/2005/8/layout/gear1"/>
    <dgm:cxn modelId="{EC3F7C11-2653-4AD6-9AA7-E3790069E9D8}" type="presOf" srcId="{C1411E05-C566-475F-8EB6-A64C9C6BE0EB}" destId="{AD022072-A72F-45A8-B0F3-15B4DCDAECB2}" srcOrd="0" destOrd="0" presId="urn:microsoft.com/office/officeart/2005/8/layout/gear1"/>
    <dgm:cxn modelId="{5DA21C0D-545A-4947-951C-BD19463BABB1}" type="presOf" srcId="{C1411E05-C566-475F-8EB6-A64C9C6BE0EB}" destId="{64198B59-9561-4A3C-ADB1-7CCCC6AD7437}" srcOrd="2" destOrd="0" presId="urn:microsoft.com/office/officeart/2005/8/layout/gear1"/>
    <dgm:cxn modelId="{29226AB5-0607-4F64-85B7-4151E3FD0640}" type="presOf" srcId="{486D9266-4656-4DB2-9824-4E633DD4918A}" destId="{47BEE1CA-B43B-4CA9-979F-47759ABD9A8F}" srcOrd="2" destOrd="0" presId="urn:microsoft.com/office/officeart/2005/8/layout/gear1"/>
    <dgm:cxn modelId="{08111850-3190-4566-A141-0CB19E1623BF}" type="presOf" srcId="{2AFA2675-A820-4B8E-AFBD-F933E49CFD2B}" destId="{B9055EBC-9989-4B01-BDB8-6D7C5D4B451F}" srcOrd="0" destOrd="0" presId="urn:microsoft.com/office/officeart/2005/8/layout/gear1"/>
    <dgm:cxn modelId="{C7641F59-5592-47D4-A49F-A794A3A249FC}" srcId="{2AFA2675-A820-4B8E-AFBD-F933E49CFD2B}" destId="{A0B23D12-E75F-4E7D-8AC5-8C9369C35D78}" srcOrd="2" destOrd="0" parTransId="{D790AEF3-0C25-4A12-965C-89C072B30C68}" sibTransId="{22CEED3F-15CA-45AA-8381-256A6E11B87D}"/>
    <dgm:cxn modelId="{3AEF816A-FE69-49BC-8872-60FE82597734}" type="presOf" srcId="{A0B23D12-E75F-4E7D-8AC5-8C9369C35D78}" destId="{B68A66D0-77F5-4670-90ED-F70E492DA43F}" srcOrd="0" destOrd="0" presId="urn:microsoft.com/office/officeart/2005/8/layout/gear1"/>
    <dgm:cxn modelId="{1C08BF63-DDAE-4600-BD1C-38C96439028E}" type="presOf" srcId="{486D9266-4656-4DB2-9824-4E633DD4918A}" destId="{BBFA4336-47CA-4FD1-8254-CFCEFD106415}" srcOrd="0" destOrd="0" presId="urn:microsoft.com/office/officeart/2005/8/layout/gear1"/>
    <dgm:cxn modelId="{E8E37EAC-5697-4A80-B1A5-C5E4017A110D}" type="presParOf" srcId="{B9055EBC-9989-4B01-BDB8-6D7C5D4B451F}" destId="{AD022072-A72F-45A8-B0F3-15B4DCDAECB2}" srcOrd="0" destOrd="0" presId="urn:microsoft.com/office/officeart/2005/8/layout/gear1"/>
    <dgm:cxn modelId="{D8856B96-2096-4AE1-878D-F1AAB5E6A928}" type="presParOf" srcId="{B9055EBC-9989-4B01-BDB8-6D7C5D4B451F}" destId="{83A5B96E-3556-4AC1-9554-07A146CF8CFB}" srcOrd="1" destOrd="0" presId="urn:microsoft.com/office/officeart/2005/8/layout/gear1"/>
    <dgm:cxn modelId="{9485127E-6060-4595-B4AC-8F57719728AB}" type="presParOf" srcId="{B9055EBC-9989-4B01-BDB8-6D7C5D4B451F}" destId="{64198B59-9561-4A3C-ADB1-7CCCC6AD7437}" srcOrd="2" destOrd="0" presId="urn:microsoft.com/office/officeart/2005/8/layout/gear1"/>
    <dgm:cxn modelId="{C5E2720B-7B36-4289-96EB-074F962D5ED4}" type="presParOf" srcId="{B9055EBC-9989-4B01-BDB8-6D7C5D4B451F}" destId="{BBFA4336-47CA-4FD1-8254-CFCEFD106415}" srcOrd="3" destOrd="0" presId="urn:microsoft.com/office/officeart/2005/8/layout/gear1"/>
    <dgm:cxn modelId="{3A31E674-12DB-40A5-819C-AA3B91766614}" type="presParOf" srcId="{B9055EBC-9989-4B01-BDB8-6D7C5D4B451F}" destId="{D55BEC68-F9A9-447F-88F9-4C63AC477B3B}" srcOrd="4" destOrd="0" presId="urn:microsoft.com/office/officeart/2005/8/layout/gear1"/>
    <dgm:cxn modelId="{D4CDE197-4846-4EF5-8E85-2A8CD0AA371B}" type="presParOf" srcId="{B9055EBC-9989-4B01-BDB8-6D7C5D4B451F}" destId="{47BEE1CA-B43B-4CA9-979F-47759ABD9A8F}" srcOrd="5" destOrd="0" presId="urn:microsoft.com/office/officeart/2005/8/layout/gear1"/>
    <dgm:cxn modelId="{F6FCFEC8-9356-4645-9850-4FB5A68FFF58}" type="presParOf" srcId="{B9055EBC-9989-4B01-BDB8-6D7C5D4B451F}" destId="{B68A66D0-77F5-4670-90ED-F70E492DA43F}" srcOrd="6" destOrd="0" presId="urn:microsoft.com/office/officeart/2005/8/layout/gear1"/>
    <dgm:cxn modelId="{42D5FCB4-BA7D-4208-A7C6-37CF18EE37C8}" type="presParOf" srcId="{B9055EBC-9989-4B01-BDB8-6D7C5D4B451F}" destId="{D151B249-534F-4C0F-823C-3A01BF8862BC}" srcOrd="7" destOrd="0" presId="urn:microsoft.com/office/officeart/2005/8/layout/gear1"/>
    <dgm:cxn modelId="{78854967-BE4E-4B24-A91A-0BA81CF45CDA}" type="presParOf" srcId="{B9055EBC-9989-4B01-BDB8-6D7C5D4B451F}" destId="{21274F6A-EE22-4F3F-9F50-460D40A40BAD}" srcOrd="8" destOrd="0" presId="urn:microsoft.com/office/officeart/2005/8/layout/gear1"/>
    <dgm:cxn modelId="{607AC910-975D-4C3B-8004-7906F2DA028D}" type="presParOf" srcId="{B9055EBC-9989-4B01-BDB8-6D7C5D4B451F}" destId="{390D031F-E08F-4210-99BA-00447C33E891}" srcOrd="9" destOrd="0" presId="urn:microsoft.com/office/officeart/2005/8/layout/gear1"/>
    <dgm:cxn modelId="{BCBF216D-0BA1-4C38-AA2F-C17F3A2093B1}" type="presParOf" srcId="{B9055EBC-9989-4B01-BDB8-6D7C5D4B451F}" destId="{48F95E2C-2A72-405B-B3FC-46BA7DAC3145}" srcOrd="10" destOrd="0" presId="urn:microsoft.com/office/officeart/2005/8/layout/gear1"/>
    <dgm:cxn modelId="{3845CF5D-D381-4FCC-AF63-62BB413A7D4C}" type="presParOf" srcId="{B9055EBC-9989-4B01-BDB8-6D7C5D4B451F}" destId="{F731F9A4-07A3-44DC-8E2B-AE373AA82569}" srcOrd="11" destOrd="0" presId="urn:microsoft.com/office/officeart/2005/8/layout/gear1"/>
    <dgm:cxn modelId="{AF0D2788-20E7-4628-877C-6A4E6A367733}" type="presParOf" srcId="{B9055EBC-9989-4B01-BDB8-6D7C5D4B451F}" destId="{CAA0FBBC-633C-4DBD-B2C5-E927F5D6AB5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22072-A72F-45A8-B0F3-15B4DCDAECB2}">
      <dsp:nvSpPr>
        <dsp:cNvPr id="0" name=""/>
        <dsp:cNvSpPr/>
      </dsp:nvSpPr>
      <dsp:spPr>
        <a:xfrm>
          <a:off x="2844800" y="2123831"/>
          <a:ext cx="2235200" cy="223520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b="1" kern="1200" dirty="0"/>
            <a:t>Social</a:t>
          </a:r>
          <a:r>
            <a:rPr lang="en-AU" sz="2200" kern="1200" dirty="0"/>
            <a:t> </a:t>
          </a:r>
        </a:p>
      </dsp:txBody>
      <dsp:txXfrm>
        <a:off x="3294175" y="2647416"/>
        <a:ext cx="1336450" cy="1148939"/>
      </dsp:txXfrm>
    </dsp:sp>
    <dsp:sp modelId="{BBFA4336-47CA-4FD1-8254-CFCEFD106415}">
      <dsp:nvSpPr>
        <dsp:cNvPr id="0" name=""/>
        <dsp:cNvSpPr/>
      </dsp:nvSpPr>
      <dsp:spPr>
        <a:xfrm>
          <a:off x="887512" y="1261093"/>
          <a:ext cx="2311700" cy="223341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b="1" kern="1200" dirty="0"/>
            <a:t>Economics</a:t>
          </a:r>
        </a:p>
      </dsp:txBody>
      <dsp:txXfrm>
        <a:off x="1461160" y="1826759"/>
        <a:ext cx="1164404" cy="1102079"/>
      </dsp:txXfrm>
    </dsp:sp>
    <dsp:sp modelId="{B68A66D0-77F5-4670-90ED-F70E492DA43F}">
      <dsp:nvSpPr>
        <dsp:cNvPr id="0" name=""/>
        <dsp:cNvSpPr/>
      </dsp:nvSpPr>
      <dsp:spPr>
        <a:xfrm rot="20700000">
          <a:off x="2456653" y="-14528"/>
          <a:ext cx="2505892" cy="256983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b="1" kern="1200" dirty="0"/>
            <a:t>Biophysical</a:t>
          </a:r>
          <a:r>
            <a:rPr lang="en-AU" sz="2200" kern="1200" dirty="0"/>
            <a:t> </a:t>
          </a:r>
        </a:p>
      </dsp:txBody>
      <dsp:txXfrm rot="-20700000">
        <a:off x="3002476" y="552905"/>
        <a:ext cx="1414246" cy="1434971"/>
      </dsp:txXfrm>
    </dsp:sp>
    <dsp:sp modelId="{48F95E2C-2A72-405B-B3FC-46BA7DAC3145}">
      <dsp:nvSpPr>
        <dsp:cNvPr id="0" name=""/>
        <dsp:cNvSpPr/>
      </dsp:nvSpPr>
      <dsp:spPr>
        <a:xfrm>
          <a:off x="2528052" y="1993548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1F9A4-07A3-44DC-8E2B-AE373AA82569}">
      <dsp:nvSpPr>
        <dsp:cNvPr id="0" name=""/>
        <dsp:cNvSpPr/>
      </dsp:nvSpPr>
      <dsp:spPr>
        <a:xfrm>
          <a:off x="763373" y="913663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FBBC-633C-4DBD-B2C5-E927F5D6AB5E}">
      <dsp:nvSpPr>
        <dsp:cNvPr id="0" name=""/>
        <dsp:cNvSpPr/>
      </dsp:nvSpPr>
      <dsp:spPr>
        <a:xfrm>
          <a:off x="2283635" y="-125303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0.76351</cdr:x>
      <cdr:y>0.66219</cdr:y>
    </cdr:from>
    <cdr:to>
      <cdr:x>0.97645</cdr:x>
      <cdr:y>0.89449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6635355" y="3421695"/>
          <a:ext cx="1850575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800" b="1" dirty="0"/>
            <a:t>Data set from case study farm – Gippsland, Victoria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3E345-23D5-4A18-BC37-0E83ECD40A63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78940-429C-4716-B17E-1F4DE2A8F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Regular farm meetings to get feedback</a:t>
            </a:r>
            <a:r>
              <a:rPr lang="en-US" baseline="0" dirty="0"/>
              <a:t> on every step of the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0CF4-3007-C245-90CD-5D885E1054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farmers are confident in ability to manage current and near future climate challenges – they have always done.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0CF4-3007-C245-90CD-5D885E10542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3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9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2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08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8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5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AC326-D700-B34C-B483-94E5AA153886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297A6-711C-A140-AEAA-AF6C3C3CC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ryclimatetoolkit.com.au/adapting-to-climate-change/adapting-the-dairy-industry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-5890"/>
            <a:ext cx="9255471" cy="6797702"/>
            <a:chOff x="0" y="-59930"/>
            <a:chExt cx="9144000" cy="6797702"/>
          </a:xfrm>
        </p:grpSpPr>
        <p:pic>
          <p:nvPicPr>
            <p:cNvPr id="7" name="Picture 6" descr="Dairy Business_Ppoint Front Page_091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36760"/>
              <a:ext cx="9144000" cy="4201012"/>
            </a:xfrm>
            <a:prstGeom prst="rect">
              <a:avLst/>
            </a:prstGeom>
          </p:spPr>
        </p:pic>
        <p:pic>
          <p:nvPicPr>
            <p:cNvPr id="5" name="Picture 4" descr="Dairy Businesses_Top Photo Banner_0913 v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930"/>
              <a:ext cx="9144000" cy="27041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17" y="3569800"/>
            <a:ext cx="7902615" cy="737506"/>
          </a:xfrm>
        </p:spPr>
        <p:txBody>
          <a:bodyPr>
            <a:noAutofit/>
          </a:bodyPr>
          <a:lstStyle/>
          <a:p>
            <a:r>
              <a:rPr lang="en-AU" sz="3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Preparing Australian Dairy Businesses for Extreme and More Variable Climates – a Research Project Integrating Economic, Biophysical and Social Aspects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5922" y="5662355"/>
            <a:ext cx="3178078" cy="727639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chemeClr val="tx1"/>
                </a:solidFill>
              </a:rPr>
              <a:t>Dr</a:t>
            </a:r>
            <a:r>
              <a:rPr lang="en-US" sz="2000" b="1" dirty="0" smtClean="0">
                <a:solidFill>
                  <a:schemeClr val="tx1"/>
                </a:solidFill>
              </a:rPr>
              <a:t> Brendan Cullen (</a:t>
            </a:r>
            <a:r>
              <a:rPr lang="en-US" sz="2000" b="1" dirty="0" err="1" smtClean="0">
                <a:solidFill>
                  <a:schemeClr val="tx1"/>
                </a:solidFill>
              </a:rPr>
              <a:t>Uni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Melb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on behalf of project team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377765" y="5632826"/>
            <a:ext cx="14044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New AG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64" y="5482361"/>
            <a:ext cx="1216310" cy="9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508" y="852854"/>
            <a:ext cx="89593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</a:rPr>
              <a:t>Results – what did we learn?</a:t>
            </a:r>
          </a:p>
          <a:p>
            <a:endParaRPr lang="en-AU" b="1" dirty="0">
              <a:solidFill>
                <a:srgbClr val="0070C0"/>
              </a:solidFill>
            </a:endParaRPr>
          </a:p>
          <a:p>
            <a:r>
              <a:rPr lang="en-AU" sz="2000" b="1" dirty="0" smtClean="0"/>
              <a:t>Gippsland – Internal rate of return (%) over 10 year periods</a:t>
            </a:r>
            <a:endParaRPr lang="en-AU" sz="20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-233929" y="2181143"/>
            <a:ext cx="9377886" cy="4376226"/>
            <a:chOff x="-233929" y="2181143"/>
            <a:chExt cx="9377886" cy="43762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8"/>
            <a:stretch/>
          </p:blipFill>
          <p:spPr>
            <a:xfrm>
              <a:off x="173218" y="2661313"/>
              <a:ext cx="8970739" cy="29642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2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‘Dry’ 10 year period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76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‘Wet’ 10 year period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5727" y="26343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33929" y="26597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0471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956113" y="39656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91862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886525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05719" y="2661313"/>
              <a:ext cx="2483893" cy="3870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30119" y="2559713"/>
              <a:ext cx="2483893" cy="3870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079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508" y="852854"/>
            <a:ext cx="89593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</a:rPr>
              <a:t>Results – what did we learn?</a:t>
            </a:r>
          </a:p>
          <a:p>
            <a:endParaRPr lang="en-AU" b="1" dirty="0">
              <a:solidFill>
                <a:srgbClr val="0070C0"/>
              </a:solidFill>
            </a:endParaRPr>
          </a:p>
          <a:p>
            <a:r>
              <a:rPr lang="en-AU" sz="2000" b="1" dirty="0" smtClean="0"/>
              <a:t>Gippsland – Internal rate of return (%) over 10 year periods</a:t>
            </a:r>
            <a:endParaRPr lang="en-AU" sz="20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-233929" y="2181143"/>
            <a:ext cx="9377886" cy="4376226"/>
            <a:chOff x="-233929" y="2181143"/>
            <a:chExt cx="9377886" cy="43762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8"/>
            <a:stretch/>
          </p:blipFill>
          <p:spPr>
            <a:xfrm>
              <a:off x="173218" y="2661313"/>
              <a:ext cx="8970739" cy="29642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2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‘Dry’ 10 year period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76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‘Wet’ 10 year period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5727" y="26343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33929" y="26597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0471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956113" y="39656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91862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886525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172656" y="2661313"/>
            <a:ext cx="1716956" cy="3870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6932312" y="2559713"/>
            <a:ext cx="1681700" cy="3870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02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508" y="852854"/>
            <a:ext cx="89593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</a:rPr>
              <a:t>Results – what did we learn?</a:t>
            </a:r>
          </a:p>
          <a:p>
            <a:endParaRPr lang="en-AU" b="1" dirty="0">
              <a:solidFill>
                <a:srgbClr val="0070C0"/>
              </a:solidFill>
            </a:endParaRPr>
          </a:p>
          <a:p>
            <a:r>
              <a:rPr lang="en-AU" sz="2000" b="1" dirty="0" smtClean="0"/>
              <a:t>Gippsland – Internal rate of return (%) over 10 year periods</a:t>
            </a:r>
            <a:endParaRPr lang="en-AU" sz="20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-233929" y="2181143"/>
            <a:ext cx="9377886" cy="4376226"/>
            <a:chOff x="-233929" y="2181143"/>
            <a:chExt cx="9377886" cy="43762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8"/>
            <a:stretch/>
          </p:blipFill>
          <p:spPr>
            <a:xfrm>
              <a:off x="173218" y="2661313"/>
              <a:ext cx="8970739" cy="29642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2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‘Dry’ 10 year period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76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‘Wet’ 10 year period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5727" y="26343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33929" y="26597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0471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956113" y="39656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91862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886525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906972" y="2661313"/>
            <a:ext cx="982639" cy="3870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7680532" y="2686713"/>
            <a:ext cx="982639" cy="3870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95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508" y="852854"/>
            <a:ext cx="89593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</a:rPr>
              <a:t>Results – what did we learn?</a:t>
            </a:r>
          </a:p>
          <a:p>
            <a:endParaRPr lang="en-AU" b="1" dirty="0">
              <a:solidFill>
                <a:srgbClr val="0070C0"/>
              </a:solidFill>
            </a:endParaRPr>
          </a:p>
          <a:p>
            <a:r>
              <a:rPr lang="en-AU" sz="2000" b="1" dirty="0" smtClean="0"/>
              <a:t>Gippsland – Internal rate of return (%) over 10 year periods</a:t>
            </a:r>
            <a:endParaRPr lang="en-AU" sz="20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-233929" y="2181143"/>
            <a:ext cx="9377886" cy="4376226"/>
            <a:chOff x="-233929" y="2181143"/>
            <a:chExt cx="9377886" cy="43762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78"/>
            <a:stretch/>
          </p:blipFill>
          <p:spPr>
            <a:xfrm>
              <a:off x="173218" y="2661313"/>
              <a:ext cx="8970739" cy="29642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2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‘Dry’ 10 year period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7618" y="2181143"/>
              <a:ext cx="382974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AU" sz="2000" b="1" dirty="0" smtClean="0"/>
                <a:t>‘Wet’ 10 year period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5727" y="26343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33929" y="2659797"/>
              <a:ext cx="627821" cy="1962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8%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6%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4%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2%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0%</a:t>
              </a:r>
            </a:p>
            <a:p>
              <a:pPr algn="r">
                <a:spcAft>
                  <a:spcPts val="800"/>
                </a:spcAft>
              </a:pPr>
              <a:r>
                <a:rPr lang="en-AU" sz="1400" b="1" dirty="0" smtClean="0"/>
                <a:t>-2%</a:t>
              </a:r>
              <a:endParaRPr lang="en-AU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0471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956113" y="39656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918623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5886525" y="3940218"/>
              <a:ext cx="2110866" cy="3072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Base farm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Intensify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Adapt – 2040 High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historical</a:t>
              </a:r>
            </a:p>
            <a:p>
              <a:pPr algn="r">
                <a:spcAft>
                  <a:spcPts val="1300"/>
                </a:spcAft>
              </a:pPr>
              <a:r>
                <a:rPr lang="en-AU" sz="1400" b="1" dirty="0" smtClean="0"/>
                <a:t>Simplify – 2040 High</a:t>
              </a:r>
              <a:endParaRPr lang="en-AU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450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860" y="4924472"/>
            <a:ext cx="2670279" cy="1835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939" y="4930568"/>
            <a:ext cx="2475191" cy="1859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91" y="4948858"/>
            <a:ext cx="2426418" cy="182286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9740" y="486060"/>
            <a:ext cx="82207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entury Gothic"/>
              </a:rPr>
              <a:t>Social research findings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2632" y="1347318"/>
            <a:ext cx="825695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Climate </a:t>
            </a:r>
            <a:r>
              <a:rPr lang="en-US" sz="2400" dirty="0"/>
              <a:t>challenges do not appear to be </a:t>
            </a:r>
            <a:r>
              <a:rPr lang="en-US" sz="2400" dirty="0" smtClean="0"/>
              <a:t>the </a:t>
            </a:r>
            <a:r>
              <a:rPr lang="en-US" sz="2400" dirty="0"/>
              <a:t>key deciding factor in current dairy business development planning.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Each option has </a:t>
            </a:r>
            <a:r>
              <a:rPr lang="en-US" sz="2400" dirty="0"/>
              <a:t>both opportunities and </a:t>
            </a:r>
            <a:r>
              <a:rPr lang="en-US" sz="2400" dirty="0" smtClean="0"/>
              <a:t>vulnerabilities, and will </a:t>
            </a:r>
            <a:r>
              <a:rPr lang="en-US" sz="2400" dirty="0"/>
              <a:t>involve trade-offs relative to each farming </a:t>
            </a:r>
            <a:r>
              <a:rPr lang="en-US" sz="2400" dirty="0" smtClean="0"/>
              <a:t>situation.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Dairy business managers are generally confident in their ability to adapt to incremental climate challenges. Future climate change was assumed to be incremental, foreseeable and economically viable.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9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1"/>
    </mc:Choice>
    <mc:Fallback xmlns="">
      <p:transition spd="slow" advTm="3400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0486" y="1616808"/>
            <a:ext cx="852853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AU" sz="2400" dirty="0">
                <a:latin typeface="Calibri" panose="020F0502020204030204" pitchFamily="34" charset="0"/>
              </a:rPr>
              <a:t>Annual rate of productivity growth required to maintain profitability in 2040 High scenario: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 err="1">
                <a:latin typeface="Calibri" panose="020F0502020204030204" pitchFamily="34" charset="0"/>
              </a:rPr>
              <a:t>Fleurieu</a:t>
            </a:r>
            <a:r>
              <a:rPr lang="en-AU" sz="2400" dirty="0">
                <a:latin typeface="Calibri" panose="020F0502020204030204" pitchFamily="34" charset="0"/>
              </a:rPr>
              <a:t> Peninsula = 0.6% per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</a:rPr>
              <a:t>Gippsland = 0.6% per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</a:rPr>
              <a:t>Tasmania = 0.3% per year</a:t>
            </a:r>
          </a:p>
          <a:p>
            <a:endParaRPr lang="en-AU" sz="2400" dirty="0">
              <a:latin typeface="Calibri" panose="020F0502020204030204" pitchFamily="34" charset="0"/>
            </a:endParaRPr>
          </a:p>
          <a:p>
            <a:r>
              <a:rPr lang="en-AU" sz="2400" dirty="0" smtClean="0">
                <a:latin typeface="Calibri" panose="020F0502020204030204" pitchFamily="34" charset="0"/>
              </a:rPr>
              <a:t>Dairy annual </a:t>
            </a:r>
            <a:r>
              <a:rPr lang="en-AU" sz="2400" dirty="0">
                <a:latin typeface="Calibri" panose="020F0502020204030204" pitchFamily="34" charset="0"/>
              </a:rPr>
              <a:t>productivity growth = 1.6% (ABARES)</a:t>
            </a:r>
          </a:p>
          <a:p>
            <a:endParaRPr lang="en-AU" sz="2400" dirty="0">
              <a:latin typeface="Calibri" panose="020F0502020204030204" pitchFamily="34" charset="0"/>
            </a:endParaRPr>
          </a:p>
          <a:p>
            <a:r>
              <a:rPr lang="en-AU" sz="2400" dirty="0">
                <a:latin typeface="Calibri" panose="020F0502020204030204" pitchFamily="34" charset="0"/>
              </a:rPr>
              <a:t>Climate Change is a substantial additional challenge (on top of business as usual).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486" y="853849"/>
            <a:ext cx="7763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The Productivity Challenge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entury Gothic"/>
              </a:rPr>
              <a:t>Key Findings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708" y="1345224"/>
            <a:ext cx="82647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Calibri" panose="020F0502020204030204" pitchFamily="34" charset="0"/>
              </a:rPr>
              <a:t>1.  The profitability of dairy farm businesses in this research </a:t>
            </a:r>
            <a:r>
              <a:rPr lang="en-AU" sz="2400" b="1" dirty="0" smtClean="0">
                <a:latin typeface="Calibri" panose="020F0502020204030204" pitchFamily="34" charset="0"/>
              </a:rPr>
              <a:t>	was </a:t>
            </a:r>
            <a:r>
              <a:rPr lang="en-AU" sz="2400" b="1" dirty="0">
                <a:latin typeface="Calibri" panose="020F0502020204030204" pitchFamily="34" charset="0"/>
              </a:rPr>
              <a:t>negatively affected by the 2040 climate change </a:t>
            </a:r>
            <a:r>
              <a:rPr lang="en-AU" sz="2400" b="1" dirty="0" smtClean="0">
                <a:latin typeface="Calibri" panose="020F0502020204030204" pitchFamily="34" charset="0"/>
              </a:rPr>
              <a:t>	scenarios </a:t>
            </a:r>
            <a:r>
              <a:rPr lang="en-AU" sz="2400" b="1" dirty="0">
                <a:latin typeface="Calibri" panose="020F0502020204030204" pitchFamily="34" charset="0"/>
              </a:rPr>
              <a:t>modelled. Three real base farms and three </a:t>
            </a:r>
            <a:r>
              <a:rPr lang="en-AU" sz="2400" b="1" dirty="0" smtClean="0">
                <a:latin typeface="Calibri" panose="020F0502020204030204" pitchFamily="34" charset="0"/>
              </a:rPr>
              <a:t>	development </a:t>
            </a:r>
            <a:r>
              <a:rPr lang="en-AU" sz="2400" b="1" dirty="0">
                <a:latin typeface="Calibri" panose="020F0502020204030204" pitchFamily="34" charset="0"/>
              </a:rPr>
              <a:t>options at each site were tested.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AU" sz="1200" dirty="0">
                <a:latin typeface="Calibri" panose="020F0502020204030204" pitchFamily="34" charset="0"/>
              </a:rPr>
              <a:t> </a:t>
            </a:r>
            <a:endParaRPr lang="en-US" sz="1200" dirty="0">
              <a:latin typeface="Calibri" panose="020F0502020204030204" pitchFamily="34" charset="0"/>
            </a:endParaRPr>
          </a:p>
          <a:p>
            <a:r>
              <a:rPr lang="en-AU" sz="2400" b="1" dirty="0">
                <a:latin typeface="Calibri" panose="020F0502020204030204" pitchFamily="34" charset="0"/>
              </a:rPr>
              <a:t>2.  Farmers interviewed were generally confident to adapt to </a:t>
            </a:r>
            <a:r>
              <a:rPr lang="en-AU" sz="2400" b="1" dirty="0" smtClean="0">
                <a:latin typeface="Calibri" panose="020F0502020204030204" pitchFamily="34" charset="0"/>
              </a:rPr>
              <a:t>	incremental </a:t>
            </a:r>
            <a:r>
              <a:rPr lang="en-AU" sz="2400" b="1" dirty="0">
                <a:latin typeface="Calibri" panose="020F0502020204030204" pitchFamily="34" charset="0"/>
              </a:rPr>
              <a:t>climate change based on their past experiences </a:t>
            </a:r>
            <a:r>
              <a:rPr lang="en-AU" sz="2400" b="1" dirty="0" smtClean="0">
                <a:latin typeface="Calibri" panose="020F0502020204030204" pitchFamily="34" charset="0"/>
              </a:rPr>
              <a:t>	of </a:t>
            </a:r>
            <a:r>
              <a:rPr lang="en-AU" sz="2400" b="1" dirty="0">
                <a:latin typeface="Calibri" panose="020F0502020204030204" pitchFamily="34" charset="0"/>
              </a:rPr>
              <a:t>managing variable seasons.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</a:endParaRPr>
          </a:p>
          <a:p>
            <a:r>
              <a:rPr lang="en-AU" sz="2400" b="1" dirty="0">
                <a:latin typeface="Calibri" panose="020F0502020204030204" pitchFamily="34" charset="0"/>
              </a:rPr>
              <a:t>3.  Dairy Farm managers will need to continue to adapt their </a:t>
            </a:r>
            <a:r>
              <a:rPr lang="en-AU" sz="2400" b="1" dirty="0" smtClean="0">
                <a:latin typeface="Calibri" panose="020F0502020204030204" pitchFamily="34" charset="0"/>
              </a:rPr>
              <a:t>	farm </a:t>
            </a:r>
            <a:r>
              <a:rPr lang="en-AU" sz="2400" b="1" dirty="0">
                <a:latin typeface="Calibri" panose="020F0502020204030204" pitchFamily="34" charset="0"/>
              </a:rPr>
              <a:t>systems to manage risks presented by future climate.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AU" sz="1200" dirty="0">
                <a:latin typeface="Calibri" panose="020F0502020204030204" pitchFamily="34" charset="0"/>
              </a:rPr>
              <a:t> </a:t>
            </a:r>
            <a:endParaRPr lang="en-US" sz="1200" dirty="0">
              <a:latin typeface="Calibri" panose="020F0502020204030204" pitchFamily="34" charset="0"/>
            </a:endParaRPr>
          </a:p>
          <a:p>
            <a:r>
              <a:rPr lang="en-AU" sz="2400" b="1" dirty="0">
                <a:latin typeface="Calibri" panose="020F0502020204030204" pitchFamily="34" charset="0"/>
              </a:rPr>
              <a:t>4.  The adaptive or simplified farm production systems tested </a:t>
            </a:r>
            <a:r>
              <a:rPr lang="en-AU" sz="2400" b="1" dirty="0" smtClean="0">
                <a:latin typeface="Calibri" panose="020F0502020204030204" pitchFamily="34" charset="0"/>
              </a:rPr>
              <a:t>	are </a:t>
            </a:r>
            <a:r>
              <a:rPr lang="en-AU" sz="2400" b="1" dirty="0">
                <a:latin typeface="Calibri" panose="020F0502020204030204" pitchFamily="34" charset="0"/>
              </a:rPr>
              <a:t>realistic alternatives to the long term trend of </a:t>
            </a:r>
            <a:r>
              <a:rPr lang="en-AU" sz="2400" b="1" dirty="0" smtClean="0">
                <a:latin typeface="Calibri" panose="020F0502020204030204" pitchFamily="34" charset="0"/>
              </a:rPr>
              <a:t>	intensification </a:t>
            </a:r>
            <a:r>
              <a:rPr lang="en-AU" sz="2400" b="1" dirty="0">
                <a:latin typeface="Calibri" panose="020F0502020204030204" pitchFamily="34" charset="0"/>
              </a:rPr>
              <a:t>for dairy businesses in future climates.</a:t>
            </a: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3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655" y="1259048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endParaRPr lang="en-AU" dirty="0"/>
          </a:p>
          <a:p>
            <a:pPr>
              <a:buNone/>
            </a:pPr>
            <a:endParaRPr lang="en-AU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2381" y="214362"/>
            <a:ext cx="6234177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Heading Here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 descr="Dairy Businesses_Ppoint_Side Panel Logos (sml)_update_1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53" y="313944"/>
            <a:ext cx="1783080" cy="6544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359" y="379046"/>
            <a:ext cx="6929493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0070C0"/>
                </a:solidFill>
              </a:rPr>
              <a:t>Further information</a:t>
            </a:r>
          </a:p>
          <a:p>
            <a:r>
              <a:rPr lang="en-AU" dirty="0"/>
              <a:t>Website: </a:t>
            </a:r>
            <a:r>
              <a:rPr lang="en-AU" dirty="0">
                <a:hlinkClick r:id="rId3"/>
              </a:rPr>
              <a:t>http://www.dairyclimatetoolkit.com.au/adapting-to-climate-change/adapting-the-dairy-industry</a:t>
            </a:r>
            <a:r>
              <a:rPr lang="en-AU" dirty="0"/>
              <a:t> </a:t>
            </a:r>
          </a:p>
          <a:p>
            <a:r>
              <a:rPr lang="en-AU" dirty="0"/>
              <a:t>Catherine Phelps, Dairy Australia NRM Program Manager</a:t>
            </a:r>
            <a:endParaRPr lang="en-AU" b="1" dirty="0" smtClean="0">
              <a:solidFill>
                <a:srgbClr val="0070C0"/>
              </a:solidFill>
            </a:endParaRPr>
          </a:p>
          <a:p>
            <a:endParaRPr lang="en-AU" b="1" dirty="0" smtClean="0">
              <a:solidFill>
                <a:srgbClr val="0070C0"/>
              </a:solidFill>
            </a:endParaRPr>
          </a:p>
          <a:p>
            <a:r>
              <a:rPr lang="en-AU" sz="3200" b="1" dirty="0" smtClean="0">
                <a:solidFill>
                  <a:srgbClr val="0070C0"/>
                </a:solidFill>
              </a:rPr>
              <a:t>Acknowledgements</a:t>
            </a:r>
            <a:endParaRPr lang="en-AU" sz="3200" b="1" dirty="0">
              <a:solidFill>
                <a:srgbClr val="0070C0"/>
              </a:solidFill>
            </a:endParaRPr>
          </a:p>
          <a:p>
            <a:r>
              <a:rPr lang="en-AU" b="1" dirty="0" smtClean="0">
                <a:solidFill>
                  <a:srgbClr val="0070C0"/>
                </a:solidFill>
              </a:rPr>
              <a:t>Funding </a:t>
            </a:r>
            <a:endParaRPr lang="en-AU" b="1" dirty="0">
              <a:solidFill>
                <a:srgbClr val="0070C0"/>
              </a:solidFill>
            </a:endParaRPr>
          </a:p>
          <a:p>
            <a:r>
              <a:rPr lang="en-AU" dirty="0"/>
              <a:t>Dairy Australia &amp; The Australian Government</a:t>
            </a:r>
          </a:p>
          <a:p>
            <a:endParaRPr lang="en-AU" dirty="0"/>
          </a:p>
          <a:p>
            <a:r>
              <a:rPr lang="en-AU" b="1" dirty="0">
                <a:solidFill>
                  <a:srgbClr val="0070C0"/>
                </a:solidFill>
              </a:rPr>
              <a:t>Research Team</a:t>
            </a:r>
          </a:p>
          <a:p>
            <a:r>
              <a:rPr lang="en-AU" dirty="0"/>
              <a:t>Dan Armstrong, D-Arm Consulting</a:t>
            </a:r>
          </a:p>
          <a:p>
            <a:r>
              <a:rPr lang="en-AU" dirty="0"/>
              <a:t>Brendan Cullen, Margaret Ayre, Nicole Reichelt, Steven Waller, Ruth </a:t>
            </a:r>
            <a:r>
              <a:rPr lang="en-AU" dirty="0" err="1"/>
              <a:t>Beilen</a:t>
            </a:r>
            <a:r>
              <a:rPr lang="en-AU" dirty="0"/>
              <a:t>, Ruth Nettle, University of Melbourne</a:t>
            </a:r>
          </a:p>
          <a:p>
            <a:r>
              <a:rPr lang="en-AU" dirty="0"/>
              <a:t>Richard </a:t>
            </a:r>
            <a:r>
              <a:rPr lang="en-AU" dirty="0" err="1"/>
              <a:t>Rawnsley</a:t>
            </a:r>
            <a:r>
              <a:rPr lang="en-AU" dirty="0"/>
              <a:t> and Matthew Harrison, Tasmanian Institute of Agriculture</a:t>
            </a:r>
          </a:p>
          <a:p>
            <a:endParaRPr lang="en-AU" dirty="0"/>
          </a:p>
          <a:p>
            <a:r>
              <a:rPr lang="en-AU" b="1" dirty="0">
                <a:solidFill>
                  <a:srgbClr val="0070C0"/>
                </a:solidFill>
              </a:rPr>
              <a:t>Regional Coordinators &amp; Working Groups</a:t>
            </a:r>
          </a:p>
          <a:p>
            <a:r>
              <a:rPr lang="en-AU" dirty="0"/>
              <a:t>Monique White, Rachel Brown and Gillian Hayman </a:t>
            </a:r>
          </a:p>
          <a:p>
            <a:r>
              <a:rPr lang="en-AU" dirty="0"/>
              <a:t>Thank you to the dairy farmers and farm advisors who made up the Working Groups in each </a:t>
            </a:r>
            <a:r>
              <a:rPr lang="en-AU" dirty="0" smtClean="0"/>
              <a:t>region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38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494628459"/>
              </p:ext>
            </p:extLst>
          </p:nvPr>
        </p:nvGraphicFramePr>
        <p:xfrm>
          <a:off x="193431" y="1690761"/>
          <a:ext cx="8690593" cy="516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568207" y="966221"/>
            <a:ext cx="8315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Managing climatic &amp; economic volatility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" y="1397590"/>
            <a:ext cx="5363308" cy="5363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923" y="914400"/>
            <a:ext cx="9056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Century Gothic" panose="020B0502020202020204" pitchFamily="34" charset="0"/>
              </a:rPr>
              <a:t>3 case study or ‘base’ farms were selected – real data was collected to inform the models 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523" y="2565156"/>
            <a:ext cx="31242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12" y="2338460"/>
            <a:ext cx="4682134" cy="352379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4247" y="1036272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70C0"/>
                </a:solidFill>
                <a:latin typeface="Century Gothic"/>
                <a:cs typeface="Century Gothic"/>
              </a:rPr>
              <a:t>Project Approach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73371343"/>
              </p:ext>
            </p:extLst>
          </p:nvPr>
        </p:nvGraphicFramePr>
        <p:xfrm>
          <a:off x="3733800" y="15006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37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1138" y="749823"/>
            <a:ext cx="8315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Project Approach</a:t>
            </a:r>
            <a:endParaRPr lang="en-US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34598"/>
            <a:ext cx="592455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71681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0" y="979871"/>
            <a:ext cx="45259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entury Gothic"/>
              </a:rPr>
              <a:t>Regional Working Groups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631" y="5205046"/>
            <a:ext cx="4176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i="1" dirty="0"/>
              <a:t>Checking in on the figures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i="1" dirty="0"/>
              <a:t>Guiding the research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1973886"/>
            <a:ext cx="4554107" cy="3231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0" y="1846152"/>
            <a:ext cx="4541914" cy="2237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088" y="4151141"/>
            <a:ext cx="4499238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"/>
    </mc:Choice>
    <mc:Fallback xmlns="">
      <p:transition spd="slow" advTm="29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4013"/>
          <a:stretch/>
        </p:blipFill>
        <p:spPr>
          <a:xfrm>
            <a:off x="0" y="4006589"/>
            <a:ext cx="5241943" cy="2571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810609"/>
            <a:ext cx="9004300" cy="30689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3068" y="4530108"/>
            <a:ext cx="4189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 2040 under the High climate change scenario, the climate of central Gippsland will be more like Tallangatta (without the temperature extremes) or Cobden (but warmer).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84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546" y="992626"/>
            <a:ext cx="89857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</a:rPr>
              <a:t>What were the </a:t>
            </a:r>
            <a:r>
              <a:rPr lang="en-AU" sz="3200" b="1" dirty="0" smtClean="0">
                <a:solidFill>
                  <a:srgbClr val="0070C0"/>
                </a:solidFill>
              </a:rPr>
              <a:t>farm options used </a:t>
            </a:r>
            <a:r>
              <a:rPr lang="en-AU" sz="3200" b="1" dirty="0">
                <a:solidFill>
                  <a:srgbClr val="0070C0"/>
                </a:solidFill>
              </a:rPr>
              <a:t>in the research?</a:t>
            </a:r>
          </a:p>
          <a:p>
            <a:endParaRPr lang="en-AU" dirty="0"/>
          </a:p>
          <a:p>
            <a:r>
              <a:rPr lang="en-AU" dirty="0" smtClean="0"/>
              <a:t>Gippsland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0252"/>
          <a:stretch/>
        </p:blipFill>
        <p:spPr>
          <a:xfrm>
            <a:off x="14414" y="3997230"/>
            <a:ext cx="9051209" cy="1805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3379" y="2166363"/>
            <a:ext cx="428925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1600" b="1" dirty="0" smtClean="0"/>
              <a:t>Base farm: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350 milking cows (3.2 cows/ha milking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Spring calving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Grain feeding 1.1 t/cow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Production of 395 kg milk solids/cow per year</a:t>
            </a:r>
            <a:endParaRPr lang="en-AU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95688" y="3489802"/>
            <a:ext cx="2906212" cy="5867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01900" y="3489802"/>
            <a:ext cx="2713040" cy="521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01900" y="3489802"/>
            <a:ext cx="0" cy="5867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2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09706" y="623294"/>
            <a:ext cx="7757249" cy="83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25400" y="-13770"/>
            <a:ext cx="9258300" cy="738664"/>
            <a:chOff x="-25400" y="-13770"/>
            <a:chExt cx="9258300" cy="738664"/>
          </a:xfrm>
        </p:grpSpPr>
        <p:sp>
          <p:nvSpPr>
            <p:cNvPr id="3" name="TextBox 2"/>
            <p:cNvSpPr txBox="1"/>
            <p:nvPr/>
          </p:nvSpPr>
          <p:spPr>
            <a:xfrm>
              <a:off x="-25400" y="-13770"/>
              <a:ext cx="9258300" cy="369332"/>
            </a:xfrm>
            <a:prstGeom prst="rect">
              <a:avLst/>
            </a:prstGeom>
            <a:solidFill>
              <a:srgbClr val="57B3DA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25400" y="355562"/>
              <a:ext cx="92583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05500" y="393662"/>
              <a:ext cx="3238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Dairy Businesses for Future Climates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4" y="2384595"/>
            <a:ext cx="4940292" cy="3857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251639" y="2188337"/>
            <a:ext cx="38923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b="1" dirty="0">
                <a:latin typeface="Century Gothic" panose="020B0502020202020204" pitchFamily="34" charset="0"/>
              </a:rPr>
              <a:t>The growing season for pastures will shift under 2040 climate change scenarios creating feed challenges.  </a:t>
            </a:r>
          </a:p>
          <a:p>
            <a:pPr lvl="0"/>
            <a:endParaRPr lang="en-AU" b="1" dirty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AU" b="1" dirty="0">
                <a:latin typeface="Century Gothic" panose="020B0502020202020204" pitchFamily="34" charset="0"/>
              </a:rPr>
              <a:t>Reduced summer &amp; late spring growth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AU" b="1" dirty="0">
                <a:latin typeface="Century Gothic" panose="020B0502020202020204" pitchFamily="34" charset="0"/>
              </a:rPr>
              <a:t>Increased </a:t>
            </a:r>
            <a:r>
              <a:rPr lang="en-AU" b="1" dirty="0" smtClean="0">
                <a:latin typeface="Century Gothic" panose="020B0502020202020204" pitchFamily="34" charset="0"/>
              </a:rPr>
              <a:t>Winter and early </a:t>
            </a:r>
            <a:r>
              <a:rPr lang="en-AU" b="1" dirty="0">
                <a:latin typeface="Century Gothic" panose="020B0502020202020204" pitchFamily="34" charset="0"/>
              </a:rPr>
              <a:t>S</a:t>
            </a:r>
            <a:r>
              <a:rPr lang="en-AU" b="1" dirty="0" smtClean="0">
                <a:latin typeface="Century Gothic" panose="020B0502020202020204" pitchFamily="34" charset="0"/>
              </a:rPr>
              <a:t>pring growth </a:t>
            </a:r>
            <a:endParaRPr lang="en-AU" b="1" dirty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AU" b="1" dirty="0">
                <a:latin typeface="Century Gothic" panose="020B0502020202020204" pitchFamily="34" charset="0"/>
              </a:rPr>
              <a:t>Lower Spring peak</a:t>
            </a:r>
          </a:p>
          <a:p>
            <a:pPr lvl="0"/>
            <a:endParaRPr lang="en-AU" b="1" dirty="0">
              <a:latin typeface="Century Gothic" panose="020B0502020202020204" pitchFamily="34" charset="0"/>
            </a:endParaRPr>
          </a:p>
          <a:p>
            <a:pPr lvl="0"/>
            <a:endParaRPr lang="en-AU" b="1" dirty="0"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AU" b="1" i="1" dirty="0">
                <a:latin typeface="Century Gothic" panose="020B0502020202020204" pitchFamily="34" charset="0"/>
              </a:rPr>
              <a:t>More Summer cropping?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AU" b="1" i="1" dirty="0">
                <a:latin typeface="Century Gothic" panose="020B0502020202020204" pitchFamily="34" charset="0"/>
              </a:rPr>
              <a:t>More brought in feed?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AU" b="1" i="1" dirty="0">
                <a:latin typeface="Century Gothic" panose="020B0502020202020204" pitchFamily="34" charset="0"/>
              </a:rPr>
              <a:t>More feed conserved &amp; fed out?</a:t>
            </a:r>
            <a:endParaRPr lang="en-US" b="1" i="1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7731" y="905607"/>
            <a:ext cx="839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Future pasture growth patterns</a:t>
            </a:r>
            <a:endParaRPr 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1|6.2|6.2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1258</Words>
  <Application>Microsoft Office PowerPoint</Application>
  <PresentationFormat>On-screen Show (4:3)</PresentationFormat>
  <Paragraphs>289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</vt:lpstr>
      <vt:lpstr>Office Theme</vt:lpstr>
      <vt:lpstr>Preparing Australian Dairy Businesses for Extreme and More Variable Climates – a Research Project Integrating Economic, Biophysical and Social Aspects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Heading Here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Facey</dc:creator>
  <cp:lastModifiedBy>Brendan Cullen</cp:lastModifiedBy>
  <cp:revision>142</cp:revision>
  <dcterms:created xsi:type="dcterms:W3CDTF">2013-09-27T10:25:32Z</dcterms:created>
  <dcterms:modified xsi:type="dcterms:W3CDTF">2016-08-01T01:35:13Z</dcterms:modified>
</cp:coreProperties>
</file>